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6" r:id="rId4"/>
    <p:sldId id="269" r:id="rId5"/>
    <p:sldId id="280" r:id="rId6"/>
    <p:sldId id="279" r:id="rId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5" d="100"/>
          <a:sy n="85" d="100"/>
        </p:scale>
        <p:origin x="-936" y="60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uk-UA" smtClean="0"/>
              <a:t>Зразок заголовка</a:t>
            </a:r>
            <a:endParaRPr lang="ru-RU"/>
          </a:p>
        </p:txBody>
      </p:sp>
      <p:sp>
        <p:nvSpPr>
          <p:cNvPr id="3" name="Пі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smtClean="0"/>
              <a:t>Зразок підзаголовка</a:t>
            </a:r>
            <a:endParaRPr lang="ru-RU"/>
          </a:p>
        </p:txBody>
      </p:sp>
      <p:sp>
        <p:nvSpPr>
          <p:cNvPr id="4" name="Місце для дати 3"/>
          <p:cNvSpPr>
            <a:spLocks noGrp="1"/>
          </p:cNvSpPr>
          <p:nvPr>
            <p:ph type="dt" sz="half" idx="10"/>
          </p:nvPr>
        </p:nvSpPr>
        <p:spPr/>
        <p:txBody>
          <a:bodyPr/>
          <a:lstStyle/>
          <a:p>
            <a:fld id="{9B6918E6-3F4C-4028-99F4-AFB70EC106F2}" type="datetimeFigureOut">
              <a:rPr lang="ru-RU" smtClean="0"/>
              <a:t>29.07.2020</a:t>
            </a:fld>
            <a:endParaRPr lang="ru-RU"/>
          </a:p>
        </p:txBody>
      </p:sp>
      <p:sp>
        <p:nvSpPr>
          <p:cNvPr id="5" name="Місце для нижнього колонтитула 4"/>
          <p:cNvSpPr>
            <a:spLocks noGrp="1"/>
          </p:cNvSpPr>
          <p:nvPr>
            <p:ph type="ftr" sz="quarter" idx="11"/>
          </p:nvPr>
        </p:nvSpPr>
        <p:spPr/>
        <p:txBody>
          <a:bodyPr/>
          <a:lstStyle/>
          <a:p>
            <a:endParaRPr lang="ru-RU"/>
          </a:p>
        </p:txBody>
      </p:sp>
      <p:sp>
        <p:nvSpPr>
          <p:cNvPr id="6" name="Місце для номера слайда 5"/>
          <p:cNvSpPr>
            <a:spLocks noGrp="1"/>
          </p:cNvSpPr>
          <p:nvPr>
            <p:ph type="sldNum" sz="quarter" idx="12"/>
          </p:nvPr>
        </p:nvSpPr>
        <p:spPr/>
        <p:txBody>
          <a:bodyPr/>
          <a:lstStyle/>
          <a:p>
            <a:fld id="{0477707D-8DE3-4E98-8B70-08A1164DAAC7}"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ru-RU"/>
          </a:p>
        </p:txBody>
      </p:sp>
      <p:sp>
        <p:nvSpPr>
          <p:cNvPr id="3" name="Місце для вертикального тексту 2"/>
          <p:cNvSpPr>
            <a:spLocks noGrp="1"/>
          </p:cNvSpPr>
          <p:nvPr>
            <p:ph type="body" orient="vert" idx="1"/>
          </p:nvPr>
        </p:nvSpPr>
        <p:spPr/>
        <p:txBody>
          <a:bodyPr vert="eaVert"/>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ru-RU"/>
          </a:p>
        </p:txBody>
      </p:sp>
      <p:sp>
        <p:nvSpPr>
          <p:cNvPr id="4" name="Місце для дати 3"/>
          <p:cNvSpPr>
            <a:spLocks noGrp="1"/>
          </p:cNvSpPr>
          <p:nvPr>
            <p:ph type="dt" sz="half" idx="10"/>
          </p:nvPr>
        </p:nvSpPr>
        <p:spPr/>
        <p:txBody>
          <a:bodyPr/>
          <a:lstStyle/>
          <a:p>
            <a:fld id="{9B6918E6-3F4C-4028-99F4-AFB70EC106F2}" type="datetimeFigureOut">
              <a:rPr lang="ru-RU" smtClean="0"/>
              <a:t>29.07.2020</a:t>
            </a:fld>
            <a:endParaRPr lang="ru-RU"/>
          </a:p>
        </p:txBody>
      </p:sp>
      <p:sp>
        <p:nvSpPr>
          <p:cNvPr id="5" name="Місце для нижнього колонтитула 4"/>
          <p:cNvSpPr>
            <a:spLocks noGrp="1"/>
          </p:cNvSpPr>
          <p:nvPr>
            <p:ph type="ftr" sz="quarter" idx="11"/>
          </p:nvPr>
        </p:nvSpPr>
        <p:spPr/>
        <p:txBody>
          <a:bodyPr/>
          <a:lstStyle/>
          <a:p>
            <a:endParaRPr lang="ru-RU"/>
          </a:p>
        </p:txBody>
      </p:sp>
      <p:sp>
        <p:nvSpPr>
          <p:cNvPr id="6" name="Місце для номера слайда 5"/>
          <p:cNvSpPr>
            <a:spLocks noGrp="1"/>
          </p:cNvSpPr>
          <p:nvPr>
            <p:ph type="sldNum" sz="quarter" idx="12"/>
          </p:nvPr>
        </p:nvSpPr>
        <p:spPr/>
        <p:txBody>
          <a:bodyPr/>
          <a:lstStyle/>
          <a:p>
            <a:fld id="{0477707D-8DE3-4E98-8B70-08A1164DAAC7}"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6629400" y="274638"/>
            <a:ext cx="2057400" cy="5851525"/>
          </a:xfrm>
        </p:spPr>
        <p:txBody>
          <a:bodyPr vert="eaVert"/>
          <a:lstStyle/>
          <a:p>
            <a:r>
              <a:rPr lang="uk-UA" smtClean="0"/>
              <a:t>Зразок заголовка</a:t>
            </a:r>
            <a:endParaRPr lang="ru-RU"/>
          </a:p>
        </p:txBody>
      </p:sp>
      <p:sp>
        <p:nvSpPr>
          <p:cNvPr id="3" name="Місце для вертикального тексту 2"/>
          <p:cNvSpPr>
            <a:spLocks noGrp="1"/>
          </p:cNvSpPr>
          <p:nvPr>
            <p:ph type="body" orient="vert" idx="1"/>
          </p:nvPr>
        </p:nvSpPr>
        <p:spPr>
          <a:xfrm>
            <a:off x="457200" y="274638"/>
            <a:ext cx="6019800" cy="5851525"/>
          </a:xfrm>
        </p:spPr>
        <p:txBody>
          <a:bodyPr vert="eaVert"/>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ru-RU"/>
          </a:p>
        </p:txBody>
      </p:sp>
      <p:sp>
        <p:nvSpPr>
          <p:cNvPr id="4" name="Місце для дати 3"/>
          <p:cNvSpPr>
            <a:spLocks noGrp="1"/>
          </p:cNvSpPr>
          <p:nvPr>
            <p:ph type="dt" sz="half" idx="10"/>
          </p:nvPr>
        </p:nvSpPr>
        <p:spPr/>
        <p:txBody>
          <a:bodyPr/>
          <a:lstStyle/>
          <a:p>
            <a:fld id="{9B6918E6-3F4C-4028-99F4-AFB70EC106F2}" type="datetimeFigureOut">
              <a:rPr lang="ru-RU" smtClean="0"/>
              <a:t>29.07.2020</a:t>
            </a:fld>
            <a:endParaRPr lang="ru-RU"/>
          </a:p>
        </p:txBody>
      </p:sp>
      <p:sp>
        <p:nvSpPr>
          <p:cNvPr id="5" name="Місце для нижнього колонтитула 4"/>
          <p:cNvSpPr>
            <a:spLocks noGrp="1"/>
          </p:cNvSpPr>
          <p:nvPr>
            <p:ph type="ftr" sz="quarter" idx="11"/>
          </p:nvPr>
        </p:nvSpPr>
        <p:spPr/>
        <p:txBody>
          <a:bodyPr/>
          <a:lstStyle/>
          <a:p>
            <a:endParaRPr lang="ru-RU"/>
          </a:p>
        </p:txBody>
      </p:sp>
      <p:sp>
        <p:nvSpPr>
          <p:cNvPr id="6" name="Місце для номера слайда 5"/>
          <p:cNvSpPr>
            <a:spLocks noGrp="1"/>
          </p:cNvSpPr>
          <p:nvPr>
            <p:ph type="sldNum" sz="quarter" idx="12"/>
          </p:nvPr>
        </p:nvSpPr>
        <p:spPr/>
        <p:txBody>
          <a:bodyPr/>
          <a:lstStyle/>
          <a:p>
            <a:fld id="{0477707D-8DE3-4E98-8B70-08A1164DAAC7}"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ru-RU"/>
          </a:p>
        </p:txBody>
      </p:sp>
      <p:sp>
        <p:nvSpPr>
          <p:cNvPr id="3" name="Місце для вмісту 2"/>
          <p:cNvSpPr>
            <a:spLocks noGrp="1"/>
          </p:cNvSpPr>
          <p:nvPr>
            <p:ph idx="1"/>
          </p:nvPr>
        </p:nvSpPr>
        <p:spPr/>
        <p:txBody>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ru-RU"/>
          </a:p>
        </p:txBody>
      </p:sp>
      <p:sp>
        <p:nvSpPr>
          <p:cNvPr id="4" name="Місце для дати 3"/>
          <p:cNvSpPr>
            <a:spLocks noGrp="1"/>
          </p:cNvSpPr>
          <p:nvPr>
            <p:ph type="dt" sz="half" idx="10"/>
          </p:nvPr>
        </p:nvSpPr>
        <p:spPr/>
        <p:txBody>
          <a:bodyPr/>
          <a:lstStyle/>
          <a:p>
            <a:fld id="{9B6918E6-3F4C-4028-99F4-AFB70EC106F2}" type="datetimeFigureOut">
              <a:rPr lang="ru-RU" smtClean="0"/>
              <a:t>29.07.2020</a:t>
            </a:fld>
            <a:endParaRPr lang="ru-RU"/>
          </a:p>
        </p:txBody>
      </p:sp>
      <p:sp>
        <p:nvSpPr>
          <p:cNvPr id="5" name="Місце для нижнього колонтитула 4"/>
          <p:cNvSpPr>
            <a:spLocks noGrp="1"/>
          </p:cNvSpPr>
          <p:nvPr>
            <p:ph type="ftr" sz="quarter" idx="11"/>
          </p:nvPr>
        </p:nvSpPr>
        <p:spPr/>
        <p:txBody>
          <a:bodyPr/>
          <a:lstStyle/>
          <a:p>
            <a:endParaRPr lang="ru-RU"/>
          </a:p>
        </p:txBody>
      </p:sp>
      <p:sp>
        <p:nvSpPr>
          <p:cNvPr id="6" name="Місце для номера слайда 5"/>
          <p:cNvSpPr>
            <a:spLocks noGrp="1"/>
          </p:cNvSpPr>
          <p:nvPr>
            <p:ph type="sldNum" sz="quarter" idx="12"/>
          </p:nvPr>
        </p:nvSpPr>
        <p:spPr/>
        <p:txBody>
          <a:bodyPr/>
          <a:lstStyle/>
          <a:p>
            <a:fld id="{0477707D-8DE3-4E98-8B70-08A1164DAAC7}"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uk-UA" smtClean="0"/>
              <a:t>Зразок заголовка</a:t>
            </a:r>
            <a:endParaRPr lang="ru-RU"/>
          </a:p>
        </p:txBody>
      </p:sp>
      <p:sp>
        <p:nvSpPr>
          <p:cNvPr id="3" name="Місце для тексту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smtClean="0"/>
              <a:t>Зразок тексту</a:t>
            </a:r>
          </a:p>
        </p:txBody>
      </p:sp>
      <p:sp>
        <p:nvSpPr>
          <p:cNvPr id="4" name="Місце для дати 3"/>
          <p:cNvSpPr>
            <a:spLocks noGrp="1"/>
          </p:cNvSpPr>
          <p:nvPr>
            <p:ph type="dt" sz="half" idx="10"/>
          </p:nvPr>
        </p:nvSpPr>
        <p:spPr/>
        <p:txBody>
          <a:bodyPr/>
          <a:lstStyle/>
          <a:p>
            <a:fld id="{9B6918E6-3F4C-4028-99F4-AFB70EC106F2}" type="datetimeFigureOut">
              <a:rPr lang="ru-RU" smtClean="0"/>
              <a:t>29.07.2020</a:t>
            </a:fld>
            <a:endParaRPr lang="ru-RU"/>
          </a:p>
        </p:txBody>
      </p:sp>
      <p:sp>
        <p:nvSpPr>
          <p:cNvPr id="5" name="Місце для нижнього колонтитула 4"/>
          <p:cNvSpPr>
            <a:spLocks noGrp="1"/>
          </p:cNvSpPr>
          <p:nvPr>
            <p:ph type="ftr" sz="quarter" idx="11"/>
          </p:nvPr>
        </p:nvSpPr>
        <p:spPr/>
        <p:txBody>
          <a:bodyPr/>
          <a:lstStyle/>
          <a:p>
            <a:endParaRPr lang="ru-RU"/>
          </a:p>
        </p:txBody>
      </p:sp>
      <p:sp>
        <p:nvSpPr>
          <p:cNvPr id="6" name="Місце для номера слайда 5"/>
          <p:cNvSpPr>
            <a:spLocks noGrp="1"/>
          </p:cNvSpPr>
          <p:nvPr>
            <p:ph type="sldNum" sz="quarter" idx="12"/>
          </p:nvPr>
        </p:nvSpPr>
        <p:spPr/>
        <p:txBody>
          <a:bodyPr/>
          <a:lstStyle/>
          <a:p>
            <a:fld id="{0477707D-8DE3-4E98-8B70-08A1164DAAC7}"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ru-RU"/>
          </a:p>
        </p:txBody>
      </p:sp>
      <p:sp>
        <p:nvSpPr>
          <p:cNvPr id="3" name="Місце для вмісту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ru-RU"/>
          </a:p>
        </p:txBody>
      </p:sp>
      <p:sp>
        <p:nvSpPr>
          <p:cNvPr id="4" name="Місце для вмісту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ru-RU"/>
          </a:p>
        </p:txBody>
      </p:sp>
      <p:sp>
        <p:nvSpPr>
          <p:cNvPr id="5" name="Місце для дати 4"/>
          <p:cNvSpPr>
            <a:spLocks noGrp="1"/>
          </p:cNvSpPr>
          <p:nvPr>
            <p:ph type="dt" sz="half" idx="10"/>
          </p:nvPr>
        </p:nvSpPr>
        <p:spPr/>
        <p:txBody>
          <a:bodyPr/>
          <a:lstStyle/>
          <a:p>
            <a:fld id="{9B6918E6-3F4C-4028-99F4-AFB70EC106F2}" type="datetimeFigureOut">
              <a:rPr lang="ru-RU" smtClean="0"/>
              <a:t>29.07.2020</a:t>
            </a:fld>
            <a:endParaRPr lang="ru-RU"/>
          </a:p>
        </p:txBody>
      </p:sp>
      <p:sp>
        <p:nvSpPr>
          <p:cNvPr id="6" name="Місце для нижнього колонтитула 5"/>
          <p:cNvSpPr>
            <a:spLocks noGrp="1"/>
          </p:cNvSpPr>
          <p:nvPr>
            <p:ph type="ftr" sz="quarter" idx="11"/>
          </p:nvPr>
        </p:nvSpPr>
        <p:spPr/>
        <p:txBody>
          <a:bodyPr/>
          <a:lstStyle/>
          <a:p>
            <a:endParaRPr lang="ru-RU"/>
          </a:p>
        </p:txBody>
      </p:sp>
      <p:sp>
        <p:nvSpPr>
          <p:cNvPr id="7" name="Місце для номера слайда 6"/>
          <p:cNvSpPr>
            <a:spLocks noGrp="1"/>
          </p:cNvSpPr>
          <p:nvPr>
            <p:ph type="sldNum" sz="quarter" idx="12"/>
          </p:nvPr>
        </p:nvSpPr>
        <p:spPr/>
        <p:txBody>
          <a:bodyPr/>
          <a:lstStyle/>
          <a:p>
            <a:fld id="{0477707D-8DE3-4E98-8B70-08A1164DAAC7}"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uk-UA" smtClean="0"/>
              <a:t>Зразок заголовка</a:t>
            </a:r>
            <a:endParaRPr lang="ru-RU"/>
          </a:p>
        </p:txBody>
      </p:sp>
      <p:sp>
        <p:nvSpPr>
          <p:cNvPr id="3" name="Місце для тексту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Зразок тексту</a:t>
            </a:r>
          </a:p>
        </p:txBody>
      </p:sp>
      <p:sp>
        <p:nvSpPr>
          <p:cNvPr id="4" name="Місце для вмісту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ru-RU"/>
          </a:p>
        </p:txBody>
      </p:sp>
      <p:sp>
        <p:nvSpPr>
          <p:cNvPr id="5" name="Місце для тексту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Зразок тексту</a:t>
            </a:r>
          </a:p>
        </p:txBody>
      </p:sp>
      <p:sp>
        <p:nvSpPr>
          <p:cNvPr id="6" name="Місце для вмісту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ru-RU"/>
          </a:p>
        </p:txBody>
      </p:sp>
      <p:sp>
        <p:nvSpPr>
          <p:cNvPr id="7" name="Місце для дати 6"/>
          <p:cNvSpPr>
            <a:spLocks noGrp="1"/>
          </p:cNvSpPr>
          <p:nvPr>
            <p:ph type="dt" sz="half" idx="10"/>
          </p:nvPr>
        </p:nvSpPr>
        <p:spPr/>
        <p:txBody>
          <a:bodyPr/>
          <a:lstStyle/>
          <a:p>
            <a:fld id="{9B6918E6-3F4C-4028-99F4-AFB70EC106F2}" type="datetimeFigureOut">
              <a:rPr lang="ru-RU" smtClean="0"/>
              <a:t>29.07.2020</a:t>
            </a:fld>
            <a:endParaRPr lang="ru-RU"/>
          </a:p>
        </p:txBody>
      </p:sp>
      <p:sp>
        <p:nvSpPr>
          <p:cNvPr id="8" name="Місце для нижнього колонтитула 7"/>
          <p:cNvSpPr>
            <a:spLocks noGrp="1"/>
          </p:cNvSpPr>
          <p:nvPr>
            <p:ph type="ftr" sz="quarter" idx="11"/>
          </p:nvPr>
        </p:nvSpPr>
        <p:spPr/>
        <p:txBody>
          <a:bodyPr/>
          <a:lstStyle/>
          <a:p>
            <a:endParaRPr lang="ru-RU"/>
          </a:p>
        </p:txBody>
      </p:sp>
      <p:sp>
        <p:nvSpPr>
          <p:cNvPr id="9" name="Місце для номера слайда 8"/>
          <p:cNvSpPr>
            <a:spLocks noGrp="1"/>
          </p:cNvSpPr>
          <p:nvPr>
            <p:ph type="sldNum" sz="quarter" idx="12"/>
          </p:nvPr>
        </p:nvSpPr>
        <p:spPr/>
        <p:txBody>
          <a:bodyPr/>
          <a:lstStyle/>
          <a:p>
            <a:fld id="{0477707D-8DE3-4E98-8B70-08A1164DAAC7}"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ru-RU"/>
          </a:p>
        </p:txBody>
      </p:sp>
      <p:sp>
        <p:nvSpPr>
          <p:cNvPr id="3" name="Місце для дати 2"/>
          <p:cNvSpPr>
            <a:spLocks noGrp="1"/>
          </p:cNvSpPr>
          <p:nvPr>
            <p:ph type="dt" sz="half" idx="10"/>
          </p:nvPr>
        </p:nvSpPr>
        <p:spPr/>
        <p:txBody>
          <a:bodyPr/>
          <a:lstStyle/>
          <a:p>
            <a:fld id="{9B6918E6-3F4C-4028-99F4-AFB70EC106F2}" type="datetimeFigureOut">
              <a:rPr lang="ru-RU" smtClean="0"/>
              <a:t>29.07.2020</a:t>
            </a:fld>
            <a:endParaRPr lang="ru-RU"/>
          </a:p>
        </p:txBody>
      </p:sp>
      <p:sp>
        <p:nvSpPr>
          <p:cNvPr id="4" name="Місце для нижнього колонтитула 3"/>
          <p:cNvSpPr>
            <a:spLocks noGrp="1"/>
          </p:cNvSpPr>
          <p:nvPr>
            <p:ph type="ftr" sz="quarter" idx="11"/>
          </p:nvPr>
        </p:nvSpPr>
        <p:spPr/>
        <p:txBody>
          <a:bodyPr/>
          <a:lstStyle/>
          <a:p>
            <a:endParaRPr lang="ru-RU"/>
          </a:p>
        </p:txBody>
      </p:sp>
      <p:sp>
        <p:nvSpPr>
          <p:cNvPr id="5" name="Місце для номера слайда 4"/>
          <p:cNvSpPr>
            <a:spLocks noGrp="1"/>
          </p:cNvSpPr>
          <p:nvPr>
            <p:ph type="sldNum" sz="quarter" idx="12"/>
          </p:nvPr>
        </p:nvSpPr>
        <p:spPr/>
        <p:txBody>
          <a:bodyPr/>
          <a:lstStyle/>
          <a:p>
            <a:fld id="{0477707D-8DE3-4E98-8B70-08A1164DAAC7}"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p:cNvSpPr>
            <a:spLocks noGrp="1"/>
          </p:cNvSpPr>
          <p:nvPr>
            <p:ph type="dt" sz="half" idx="10"/>
          </p:nvPr>
        </p:nvSpPr>
        <p:spPr/>
        <p:txBody>
          <a:bodyPr/>
          <a:lstStyle/>
          <a:p>
            <a:fld id="{9B6918E6-3F4C-4028-99F4-AFB70EC106F2}" type="datetimeFigureOut">
              <a:rPr lang="ru-RU" smtClean="0"/>
              <a:t>29.07.2020</a:t>
            </a:fld>
            <a:endParaRPr lang="ru-RU"/>
          </a:p>
        </p:txBody>
      </p:sp>
      <p:sp>
        <p:nvSpPr>
          <p:cNvPr id="3" name="Місце для нижнього колонтитула 2"/>
          <p:cNvSpPr>
            <a:spLocks noGrp="1"/>
          </p:cNvSpPr>
          <p:nvPr>
            <p:ph type="ftr" sz="quarter" idx="11"/>
          </p:nvPr>
        </p:nvSpPr>
        <p:spPr/>
        <p:txBody>
          <a:bodyPr/>
          <a:lstStyle/>
          <a:p>
            <a:endParaRPr lang="ru-RU"/>
          </a:p>
        </p:txBody>
      </p:sp>
      <p:sp>
        <p:nvSpPr>
          <p:cNvPr id="4" name="Місце для номера слайда 3"/>
          <p:cNvSpPr>
            <a:spLocks noGrp="1"/>
          </p:cNvSpPr>
          <p:nvPr>
            <p:ph type="sldNum" sz="quarter" idx="12"/>
          </p:nvPr>
        </p:nvSpPr>
        <p:spPr/>
        <p:txBody>
          <a:bodyPr/>
          <a:lstStyle/>
          <a:p>
            <a:fld id="{0477707D-8DE3-4E98-8B70-08A1164DAAC7}"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uk-UA" smtClean="0"/>
              <a:t>Зразок заголовка</a:t>
            </a:r>
            <a:endParaRPr lang="ru-RU"/>
          </a:p>
        </p:txBody>
      </p:sp>
      <p:sp>
        <p:nvSpPr>
          <p:cNvPr id="3" name="Місце для вмісту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ru-RU"/>
          </a:p>
        </p:txBody>
      </p:sp>
      <p:sp>
        <p:nvSpPr>
          <p:cNvPr id="4" name="Місце для тексту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Зразок тексту</a:t>
            </a:r>
          </a:p>
        </p:txBody>
      </p:sp>
      <p:sp>
        <p:nvSpPr>
          <p:cNvPr id="5" name="Місце для дати 4"/>
          <p:cNvSpPr>
            <a:spLocks noGrp="1"/>
          </p:cNvSpPr>
          <p:nvPr>
            <p:ph type="dt" sz="half" idx="10"/>
          </p:nvPr>
        </p:nvSpPr>
        <p:spPr/>
        <p:txBody>
          <a:bodyPr/>
          <a:lstStyle/>
          <a:p>
            <a:fld id="{9B6918E6-3F4C-4028-99F4-AFB70EC106F2}" type="datetimeFigureOut">
              <a:rPr lang="ru-RU" smtClean="0"/>
              <a:t>29.07.2020</a:t>
            </a:fld>
            <a:endParaRPr lang="ru-RU"/>
          </a:p>
        </p:txBody>
      </p:sp>
      <p:sp>
        <p:nvSpPr>
          <p:cNvPr id="6" name="Місце для нижнього колонтитула 5"/>
          <p:cNvSpPr>
            <a:spLocks noGrp="1"/>
          </p:cNvSpPr>
          <p:nvPr>
            <p:ph type="ftr" sz="quarter" idx="11"/>
          </p:nvPr>
        </p:nvSpPr>
        <p:spPr/>
        <p:txBody>
          <a:bodyPr/>
          <a:lstStyle/>
          <a:p>
            <a:endParaRPr lang="ru-RU"/>
          </a:p>
        </p:txBody>
      </p:sp>
      <p:sp>
        <p:nvSpPr>
          <p:cNvPr id="7" name="Місце для номера слайда 6"/>
          <p:cNvSpPr>
            <a:spLocks noGrp="1"/>
          </p:cNvSpPr>
          <p:nvPr>
            <p:ph type="sldNum" sz="quarter" idx="12"/>
          </p:nvPr>
        </p:nvSpPr>
        <p:spPr/>
        <p:txBody>
          <a:bodyPr/>
          <a:lstStyle/>
          <a:p>
            <a:fld id="{0477707D-8DE3-4E98-8B70-08A1164DAAC7}"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Зображення 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uk-UA" smtClean="0"/>
              <a:t>Зразок заголовка</a:t>
            </a:r>
            <a:endParaRPr lang="ru-RU"/>
          </a:p>
        </p:txBody>
      </p:sp>
      <p:sp>
        <p:nvSpPr>
          <p:cNvPr id="3" name="Місце для зображення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Місце для тексту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Зразок тексту</a:t>
            </a:r>
          </a:p>
        </p:txBody>
      </p:sp>
      <p:sp>
        <p:nvSpPr>
          <p:cNvPr id="5" name="Місце для дати 4"/>
          <p:cNvSpPr>
            <a:spLocks noGrp="1"/>
          </p:cNvSpPr>
          <p:nvPr>
            <p:ph type="dt" sz="half" idx="10"/>
          </p:nvPr>
        </p:nvSpPr>
        <p:spPr/>
        <p:txBody>
          <a:bodyPr/>
          <a:lstStyle/>
          <a:p>
            <a:fld id="{9B6918E6-3F4C-4028-99F4-AFB70EC106F2}" type="datetimeFigureOut">
              <a:rPr lang="ru-RU" smtClean="0"/>
              <a:t>29.07.2020</a:t>
            </a:fld>
            <a:endParaRPr lang="ru-RU"/>
          </a:p>
        </p:txBody>
      </p:sp>
      <p:sp>
        <p:nvSpPr>
          <p:cNvPr id="6" name="Місце для нижнього колонтитула 5"/>
          <p:cNvSpPr>
            <a:spLocks noGrp="1"/>
          </p:cNvSpPr>
          <p:nvPr>
            <p:ph type="ftr" sz="quarter" idx="11"/>
          </p:nvPr>
        </p:nvSpPr>
        <p:spPr/>
        <p:txBody>
          <a:bodyPr/>
          <a:lstStyle/>
          <a:p>
            <a:endParaRPr lang="ru-RU"/>
          </a:p>
        </p:txBody>
      </p:sp>
      <p:sp>
        <p:nvSpPr>
          <p:cNvPr id="7" name="Місце для номера слайда 6"/>
          <p:cNvSpPr>
            <a:spLocks noGrp="1"/>
          </p:cNvSpPr>
          <p:nvPr>
            <p:ph type="sldNum" sz="quarter" idx="12"/>
          </p:nvPr>
        </p:nvSpPr>
        <p:spPr/>
        <p:txBody>
          <a:bodyPr/>
          <a:lstStyle/>
          <a:p>
            <a:fld id="{0477707D-8DE3-4E98-8B70-08A1164DAAC7}"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заголовка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uk-UA" smtClean="0"/>
              <a:t>Зразок заголовка</a:t>
            </a:r>
            <a:endParaRPr lang="ru-RU"/>
          </a:p>
        </p:txBody>
      </p:sp>
      <p:sp>
        <p:nvSpPr>
          <p:cNvPr id="3" name="Місце для тексту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ru-RU"/>
          </a:p>
        </p:txBody>
      </p:sp>
      <p:sp>
        <p:nvSpPr>
          <p:cNvPr id="4" name="Місце для дати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6918E6-3F4C-4028-99F4-AFB70EC106F2}" type="datetimeFigureOut">
              <a:rPr lang="ru-RU" smtClean="0"/>
              <a:t>29.07.2020</a:t>
            </a:fld>
            <a:endParaRPr lang="ru-RU"/>
          </a:p>
        </p:txBody>
      </p:sp>
      <p:sp>
        <p:nvSpPr>
          <p:cNvPr id="5" name="Місце для нижнього колонтитула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Місце для номера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77707D-8DE3-4E98-8B70-08A1164DAAC7}"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43942" y="2204864"/>
            <a:ext cx="7772400" cy="1470025"/>
          </a:xfrm>
        </p:spPr>
        <p:txBody>
          <a:bodyPr>
            <a:noAutofit/>
          </a:bodyPr>
          <a:lstStyle/>
          <a:p>
            <a:r>
              <a:rPr lang="uk-UA" sz="2800" b="1" dirty="0" smtClean="0"/>
              <a:t/>
            </a:r>
            <a:br>
              <a:rPr lang="uk-UA" sz="2800" b="1" dirty="0" smtClean="0"/>
            </a:br>
            <a:r>
              <a:rPr lang="uk-UA" sz="2800" b="1" dirty="0" smtClean="0"/>
              <a:t/>
            </a:r>
            <a:br>
              <a:rPr lang="uk-UA" sz="2800" b="1" dirty="0" smtClean="0"/>
            </a:br>
            <a:r>
              <a:rPr lang="uk-UA" sz="2800" b="1" dirty="0"/>
              <a:t/>
            </a:r>
            <a:br>
              <a:rPr lang="uk-UA" sz="2800" b="1" dirty="0"/>
            </a:br>
            <a:r>
              <a:rPr lang="uk-UA" sz="2800" b="1" dirty="0" smtClean="0"/>
              <a:t/>
            </a:r>
            <a:br>
              <a:rPr lang="uk-UA" sz="2800" b="1" dirty="0" smtClean="0"/>
            </a:br>
            <a:r>
              <a:rPr lang="uk-UA" sz="2800" b="1" dirty="0" smtClean="0"/>
              <a:t/>
            </a:r>
            <a:br>
              <a:rPr lang="uk-UA" sz="2800" b="1" dirty="0" smtClean="0"/>
            </a:br>
            <a:r>
              <a:rPr lang="uk-UA" sz="2800" b="1" dirty="0" smtClean="0"/>
              <a:t/>
            </a:r>
            <a:br>
              <a:rPr lang="uk-UA" sz="2800" b="1" dirty="0" smtClean="0"/>
            </a:br>
            <a:r>
              <a:rPr lang="uk-UA" sz="2800" b="1" dirty="0" smtClean="0"/>
              <a:t/>
            </a:r>
            <a:br>
              <a:rPr lang="uk-UA" sz="2800" b="1" dirty="0" smtClean="0"/>
            </a:br>
            <a:r>
              <a:rPr lang="uk-UA" sz="2800" b="1" dirty="0" smtClean="0"/>
              <a:t/>
            </a:r>
            <a:br>
              <a:rPr lang="uk-UA" sz="2800" b="1" dirty="0" smtClean="0"/>
            </a:br>
            <a:r>
              <a:rPr lang="en-US" sz="2800" b="1" dirty="0" smtClean="0"/>
              <a:t/>
            </a:r>
            <a:br>
              <a:rPr lang="en-US" sz="2800" b="1" dirty="0" smtClean="0"/>
            </a:br>
            <a:r>
              <a:rPr lang="uk-UA" sz="2000" b="1" dirty="0" smtClean="0"/>
              <a:t>Дисципліна </a:t>
            </a:r>
            <a:r>
              <a:rPr lang="en-US" sz="2000" b="1" dirty="0" smtClean="0"/>
              <a:t/>
            </a:r>
            <a:br>
              <a:rPr lang="en-US" sz="2000" b="1" dirty="0" smtClean="0"/>
            </a:br>
            <a:r>
              <a:rPr lang="uk-UA" sz="2000" b="1" dirty="0" smtClean="0"/>
              <a:t>«ОСНОВИ ЕКОЛОГІЧНОГО АУДИТУ»</a:t>
            </a:r>
            <a:br>
              <a:rPr lang="uk-UA" sz="2000" b="1" dirty="0" smtClean="0"/>
            </a:br>
            <a:r>
              <a:rPr lang="uk-UA" sz="1600" b="1" dirty="0" smtClean="0"/>
              <a:t>для студентів спеціальності 101 Екологія</a:t>
            </a:r>
            <a:r>
              <a:rPr lang="uk-UA" sz="2000" b="1" dirty="0" smtClean="0"/>
              <a:t/>
            </a:r>
            <a:br>
              <a:rPr lang="uk-UA" sz="2000" b="1" dirty="0" smtClean="0"/>
            </a:br>
            <a:r>
              <a:rPr lang="uk-UA" sz="2000" b="1" dirty="0" smtClean="0"/>
              <a:t/>
            </a:r>
            <a:br>
              <a:rPr lang="uk-UA" sz="2000" b="1" dirty="0" smtClean="0"/>
            </a:br>
            <a:r>
              <a:rPr lang="uk-UA" sz="2000" b="1" dirty="0" smtClean="0"/>
              <a:t> </a:t>
            </a:r>
            <a:r>
              <a:rPr lang="uk-UA" sz="2800" b="1" dirty="0" smtClean="0"/>
              <a:t/>
            </a:r>
            <a:br>
              <a:rPr lang="uk-UA" sz="2800" b="1" dirty="0" smtClean="0"/>
            </a:br>
            <a:r>
              <a:rPr lang="uk-UA" sz="2800" b="1" dirty="0"/>
              <a:t/>
            </a:r>
            <a:br>
              <a:rPr lang="uk-UA" sz="2800" b="1" dirty="0"/>
            </a:br>
            <a:r>
              <a:rPr lang="uk-UA" sz="2800" b="1" dirty="0" smtClean="0"/>
              <a:t/>
            </a:r>
            <a:br>
              <a:rPr lang="uk-UA" sz="2800" b="1" dirty="0" smtClean="0"/>
            </a:br>
            <a:r>
              <a:rPr lang="uk-UA" sz="2800" b="1" dirty="0" smtClean="0"/>
              <a:t/>
            </a:r>
            <a:br>
              <a:rPr lang="uk-UA" sz="2800" b="1" dirty="0" smtClean="0"/>
            </a:br>
            <a:r>
              <a:rPr lang="uk-UA" sz="2800" b="1" dirty="0" smtClean="0"/>
              <a:t/>
            </a:r>
            <a:br>
              <a:rPr lang="uk-UA" sz="2800" b="1" dirty="0" smtClean="0"/>
            </a:br>
            <a:r>
              <a:rPr lang="uk-UA" sz="2800" b="1" dirty="0" smtClean="0"/>
              <a:t/>
            </a:r>
            <a:br>
              <a:rPr lang="uk-UA" sz="2800" b="1" dirty="0" smtClean="0"/>
            </a:br>
            <a:r>
              <a:rPr lang="uk-UA" sz="2800" b="1" dirty="0"/>
              <a:t/>
            </a:r>
            <a:br>
              <a:rPr lang="uk-UA" sz="2800" b="1" dirty="0"/>
            </a:br>
            <a:r>
              <a:rPr lang="uk-UA" sz="2800" b="1" dirty="0" smtClean="0"/>
              <a:t/>
            </a:r>
            <a:br>
              <a:rPr lang="uk-UA" sz="2800" b="1" dirty="0" smtClean="0"/>
            </a:br>
            <a:r>
              <a:rPr lang="en-US" sz="2800" b="1" dirty="0" smtClean="0"/>
              <a:t/>
            </a:r>
            <a:br>
              <a:rPr lang="en-US" sz="2800" b="1" dirty="0" smtClean="0"/>
            </a:br>
            <a:r>
              <a:rPr lang="en-US" sz="2800" b="1" dirty="0"/>
              <a:t/>
            </a:r>
            <a:br>
              <a:rPr lang="en-US" sz="2800" b="1" dirty="0"/>
            </a:br>
            <a:r>
              <a:rPr lang="uk-UA" sz="1600" dirty="0" smtClean="0"/>
              <a:t>Дисципліна «Основи екологічного аудиту» </a:t>
            </a:r>
            <a:r>
              <a:rPr lang="uk-UA" sz="1600" dirty="0"/>
              <a:t>розкриває специфіку </a:t>
            </a:r>
            <a:r>
              <a:rPr lang="uk-UA" sz="1600" dirty="0" smtClean="0"/>
              <a:t>реалізації екологічного аудиту.</a:t>
            </a:r>
            <a:r>
              <a:rPr lang="ru-RU" sz="1600" dirty="0"/>
              <a:t/>
            </a:r>
            <a:br>
              <a:rPr lang="ru-RU" sz="1600" dirty="0"/>
            </a:br>
            <a:r>
              <a:rPr lang="uk-UA" sz="1800" dirty="0" smtClean="0"/>
              <a:t/>
            </a:r>
            <a:br>
              <a:rPr lang="uk-UA" sz="1800" dirty="0" smtClean="0"/>
            </a:br>
            <a:r>
              <a:rPr lang="uk-UA" sz="1800" dirty="0" smtClean="0"/>
              <a:t>   </a:t>
            </a:r>
            <a:r>
              <a:rPr lang="ru-RU" sz="2000" dirty="0"/>
              <a:t/>
            </a:r>
            <a:br>
              <a:rPr lang="ru-RU" sz="2000" dirty="0"/>
            </a:br>
            <a:r>
              <a:rPr lang="ru-RU" sz="2000" dirty="0"/>
              <a:t/>
            </a:r>
            <a:br>
              <a:rPr lang="ru-RU" sz="2000" dirty="0"/>
            </a:br>
            <a:r>
              <a:rPr lang="uk-UA" sz="2800" b="1" dirty="0" smtClean="0"/>
              <a:t/>
            </a:r>
            <a:br>
              <a:rPr lang="uk-UA" sz="2800" b="1" dirty="0" smtClean="0"/>
            </a:br>
            <a:r>
              <a:rPr lang="uk-UA" dirty="0" smtClean="0"/>
              <a:t/>
            </a:r>
            <a:br>
              <a:rPr lang="uk-UA" dirty="0" smtClean="0"/>
            </a:br>
            <a:endParaRPr lang="ru-RU" dirty="0"/>
          </a:p>
        </p:txBody>
      </p:sp>
      <p:pic>
        <p:nvPicPr>
          <p:cNvPr id="1026" name="Picture 2" descr="C:\Users\HOME\Desktop\aac905ed0cb80dc417cdb01f2c26241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5696" y="1994847"/>
            <a:ext cx="5639943" cy="3528392"/>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descr="C:\Users\HOME\Desktop\Емблема факультету.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36296" y="104710"/>
            <a:ext cx="1763688" cy="1792134"/>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C:\Users\HOME\Desktop\Емблема університету.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60377" y="98129"/>
            <a:ext cx="1747328" cy="174732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27584" y="476672"/>
            <a:ext cx="7704856" cy="1584176"/>
          </a:xfrm>
        </p:spPr>
        <p:txBody>
          <a:bodyPr>
            <a:noAutofit/>
          </a:bodyPr>
          <a:lstStyle/>
          <a:p>
            <a:pPr algn="l"/>
            <a:r>
              <a:rPr lang="ru-RU" sz="1800" b="1" u="sng" dirty="0" smtClean="0"/>
              <a:t/>
            </a:r>
            <a:br>
              <a:rPr lang="ru-RU" sz="1800" b="1" u="sng" dirty="0" smtClean="0"/>
            </a:br>
            <a:r>
              <a:rPr lang="ru-RU" sz="1800" b="1" u="sng" dirty="0" smtClean="0"/>
              <a:t/>
            </a:r>
            <a:br>
              <a:rPr lang="ru-RU" sz="1800" b="1" u="sng" dirty="0" smtClean="0"/>
            </a:br>
            <a:r>
              <a:rPr lang="ru-RU" sz="1800" b="1" u="sng" dirty="0" smtClean="0"/>
              <a:t/>
            </a:r>
            <a:br>
              <a:rPr lang="ru-RU" sz="1800" b="1" u="sng" dirty="0" smtClean="0"/>
            </a:br>
            <a:r>
              <a:rPr lang="ru-RU" sz="1800" b="1" u="sng" dirty="0" smtClean="0"/>
              <a:t/>
            </a:r>
            <a:br>
              <a:rPr lang="ru-RU" sz="1800" b="1" u="sng" dirty="0" smtClean="0"/>
            </a:br>
            <a:r>
              <a:rPr lang="ru-RU" sz="1800" b="1" u="sng" dirty="0" smtClean="0"/>
              <a:t/>
            </a:r>
            <a:br>
              <a:rPr lang="ru-RU" sz="1800" b="1" u="sng" dirty="0" smtClean="0"/>
            </a:br>
            <a:r>
              <a:rPr lang="ru-RU" sz="1800" b="1" u="sng" dirty="0" smtClean="0"/>
              <a:t/>
            </a:r>
            <a:br>
              <a:rPr lang="ru-RU" sz="1800" b="1" u="sng" dirty="0" smtClean="0"/>
            </a:br>
            <a:r>
              <a:rPr lang="ru-RU" sz="1800" b="1" u="sng" dirty="0" smtClean="0"/>
              <a:t/>
            </a:r>
            <a:br>
              <a:rPr lang="ru-RU" sz="1800" b="1" u="sng" dirty="0" smtClean="0"/>
            </a:br>
            <a:r>
              <a:rPr lang="ru-RU" sz="1800" b="1" u="sng" dirty="0" smtClean="0"/>
              <a:t/>
            </a:r>
            <a:br>
              <a:rPr lang="ru-RU" sz="1800" b="1" u="sng" dirty="0" smtClean="0"/>
            </a:br>
            <a:r>
              <a:rPr lang="ru-RU" sz="1800" b="1" u="sng" dirty="0" smtClean="0"/>
              <a:t/>
            </a:r>
            <a:br>
              <a:rPr lang="ru-RU" sz="1800" b="1" u="sng" dirty="0" smtClean="0"/>
            </a:br>
            <a:r>
              <a:rPr lang="ru-RU" sz="1800" b="1" u="sng" dirty="0" smtClean="0"/>
              <a:t/>
            </a:r>
            <a:br>
              <a:rPr lang="ru-RU" sz="1800" b="1" u="sng" dirty="0" smtClean="0"/>
            </a:br>
            <a:r>
              <a:rPr lang="ru-RU" sz="1800" b="1" u="sng" dirty="0" smtClean="0"/>
              <a:t/>
            </a:r>
            <a:br>
              <a:rPr lang="ru-RU" sz="1800" b="1" u="sng" dirty="0" smtClean="0"/>
            </a:br>
            <a:r>
              <a:rPr lang="ru-RU" sz="1800" b="1" u="sng" dirty="0" smtClean="0"/>
              <a:t/>
            </a:r>
            <a:br>
              <a:rPr lang="ru-RU" sz="1800" b="1" u="sng" dirty="0" smtClean="0"/>
            </a:br>
            <a:r>
              <a:rPr lang="ru-RU" sz="1800" b="1" u="sng" dirty="0" smtClean="0"/>
              <a:t/>
            </a:r>
            <a:br>
              <a:rPr lang="ru-RU" sz="1800" b="1" u="sng" dirty="0" smtClean="0"/>
            </a:br>
            <a:r>
              <a:rPr lang="ru-RU" sz="1800" b="1" u="sng" dirty="0" smtClean="0"/>
              <a:t/>
            </a:r>
            <a:br>
              <a:rPr lang="ru-RU" sz="1800" b="1" u="sng" dirty="0" smtClean="0"/>
            </a:br>
            <a:r>
              <a:rPr lang="ru-RU" sz="1800" b="1" u="sng" dirty="0"/>
              <a:t/>
            </a:r>
            <a:br>
              <a:rPr lang="ru-RU" sz="1800" b="1" u="sng" dirty="0"/>
            </a:br>
            <a:r>
              <a:rPr lang="ru-RU" sz="1800" b="1" u="sng" dirty="0" smtClean="0"/>
              <a:t/>
            </a:r>
            <a:br>
              <a:rPr lang="ru-RU" sz="1800" b="1" u="sng" dirty="0" smtClean="0"/>
            </a:br>
            <a:r>
              <a:rPr lang="ru-RU" sz="1800" b="1" u="sng" dirty="0"/>
              <a:t/>
            </a:r>
            <a:br>
              <a:rPr lang="ru-RU" sz="1800" b="1" u="sng" dirty="0"/>
            </a:br>
            <a:r>
              <a:rPr lang="en-US" sz="1800" b="1" u="sng" dirty="0" smtClean="0"/>
              <a:t/>
            </a:r>
            <a:br>
              <a:rPr lang="en-US" sz="1800" b="1" u="sng" dirty="0" smtClean="0"/>
            </a:br>
            <a:r>
              <a:rPr lang="ru-RU" sz="1800" b="1" u="sng" dirty="0" smtClean="0"/>
              <a:t/>
            </a:r>
            <a:br>
              <a:rPr lang="ru-RU" sz="1800" b="1" u="sng" dirty="0" smtClean="0"/>
            </a:br>
            <a:r>
              <a:rPr lang="uk-UA" sz="1800" b="1" u="sng" dirty="0" smtClean="0"/>
              <a:t>Мета курсу</a:t>
            </a:r>
            <a:r>
              <a:rPr lang="uk-UA" sz="1800" dirty="0" smtClean="0"/>
              <a:t> – </a:t>
            </a:r>
            <a:r>
              <a:rPr lang="uk-UA" sz="1800" dirty="0"/>
              <a:t>формування знань теоретико-методичної бази екологічного аудиту як управлінського інструменту, методології, </a:t>
            </a:r>
            <a:r>
              <a:rPr lang="uk-UA" sz="1800" dirty="0" smtClean="0"/>
              <a:t>що </a:t>
            </a:r>
            <a:r>
              <a:rPr lang="uk-UA" sz="1800" dirty="0"/>
              <a:t>ґрунтується на системному підході, за допомогою яких оцінюється </a:t>
            </a:r>
            <a:r>
              <a:rPr lang="en-US" sz="1800" dirty="0" smtClean="0"/>
              <a:t/>
            </a:r>
            <a:br>
              <a:rPr lang="en-US" sz="1800" dirty="0" smtClean="0"/>
            </a:br>
            <a:r>
              <a:rPr lang="uk-UA" sz="1800" dirty="0" smtClean="0"/>
              <a:t>(</a:t>
            </a:r>
            <a:r>
              <a:rPr lang="uk-UA" sz="1800" dirty="0"/>
              <a:t>за критеріями відповідності </a:t>
            </a:r>
            <a:r>
              <a:rPr lang="uk-UA" sz="1800" dirty="0" smtClean="0"/>
              <a:t>вимогам</a:t>
            </a:r>
            <a:r>
              <a:rPr lang="en-US" sz="1800" dirty="0" smtClean="0"/>
              <a:t> </a:t>
            </a:r>
            <a:r>
              <a:rPr lang="uk-UA" sz="1800" dirty="0" smtClean="0"/>
              <a:t>екологічного </a:t>
            </a:r>
            <a:r>
              <a:rPr lang="en-US" sz="1800" dirty="0" smtClean="0"/>
              <a:t/>
            </a:r>
            <a:br>
              <a:rPr lang="en-US" sz="1800" dirty="0" smtClean="0"/>
            </a:br>
            <a:r>
              <a:rPr lang="uk-UA" sz="1800" dirty="0" smtClean="0"/>
              <a:t>законодавства</a:t>
            </a:r>
            <a:r>
              <a:rPr lang="uk-UA" sz="1800" dirty="0"/>
              <a:t>, екологічних норм і стандартів,</a:t>
            </a:r>
            <a:r>
              <a:rPr lang="en-US" sz="1800" dirty="0" smtClean="0"/>
              <a:t/>
            </a:r>
            <a:br>
              <a:rPr lang="en-US" sz="1800" dirty="0" smtClean="0"/>
            </a:br>
            <a:r>
              <a:rPr lang="uk-UA" sz="1800" dirty="0" smtClean="0"/>
              <a:t>екологічної </a:t>
            </a:r>
            <a:r>
              <a:rPr lang="uk-UA" sz="1800" dirty="0"/>
              <a:t>політики) і підвищується </a:t>
            </a:r>
            <a:r>
              <a:rPr lang="uk-UA" sz="1800" dirty="0" smtClean="0"/>
              <a:t>екологічна </a:t>
            </a:r>
            <a:r>
              <a:rPr lang="en-US" sz="1800" dirty="0" smtClean="0"/>
              <a:t/>
            </a:r>
            <a:br>
              <a:rPr lang="en-US" sz="1800" dirty="0" smtClean="0"/>
            </a:br>
            <a:r>
              <a:rPr lang="uk-UA" sz="1800" dirty="0" smtClean="0"/>
              <a:t>ефективність </a:t>
            </a:r>
            <a:r>
              <a:rPr lang="uk-UA" sz="1800" dirty="0"/>
              <a:t>управління </a:t>
            </a:r>
            <a:r>
              <a:rPr lang="uk-UA" sz="1800" dirty="0" smtClean="0"/>
              <a:t>підприємством,</a:t>
            </a:r>
            <a:r>
              <a:rPr lang="en-US" sz="1800" dirty="0" smtClean="0"/>
              <a:t> </a:t>
            </a:r>
            <a:r>
              <a:rPr lang="uk-UA" sz="1800" dirty="0" smtClean="0"/>
              <a:t>галуззю</a:t>
            </a:r>
            <a:r>
              <a:rPr lang="en-US" sz="1800" dirty="0" smtClean="0"/>
              <a:t/>
            </a:r>
            <a:br>
              <a:rPr lang="en-US" sz="1800" dirty="0" smtClean="0"/>
            </a:br>
            <a:r>
              <a:rPr lang="uk-UA" sz="1800" dirty="0" smtClean="0"/>
              <a:t>з </a:t>
            </a:r>
            <a:r>
              <a:rPr lang="uk-UA" sz="1800" dirty="0"/>
              <a:t>метою збереження </a:t>
            </a:r>
            <a:r>
              <a:rPr lang="uk-UA" sz="1800" dirty="0" smtClean="0"/>
              <a:t>навколишнього</a:t>
            </a:r>
            <a:r>
              <a:rPr lang="en-US" sz="1800" dirty="0" smtClean="0"/>
              <a:t> </a:t>
            </a:r>
            <a:r>
              <a:rPr lang="uk-UA" sz="1800" dirty="0" smtClean="0"/>
              <a:t>середовища</a:t>
            </a:r>
            <a:r>
              <a:rPr lang="en-US" sz="1800" dirty="0" smtClean="0"/>
              <a:t/>
            </a:r>
            <a:br>
              <a:rPr lang="en-US" sz="1800" dirty="0" smtClean="0"/>
            </a:br>
            <a:r>
              <a:rPr lang="uk-UA" sz="1800" dirty="0" smtClean="0"/>
              <a:t>і </a:t>
            </a:r>
            <a:r>
              <a:rPr lang="uk-UA" sz="1800" dirty="0"/>
              <a:t>забезпечення власної екологічної </a:t>
            </a:r>
            <a:r>
              <a:rPr lang="uk-UA" sz="1800" dirty="0" smtClean="0"/>
              <a:t>безпеки </a:t>
            </a:r>
            <a:r>
              <a:rPr lang="uk-UA" sz="1800" dirty="0"/>
              <a:t>та </a:t>
            </a:r>
            <a:r>
              <a:rPr lang="en-US" sz="1800" dirty="0" smtClean="0"/>
              <a:t/>
            </a:r>
            <a:br>
              <a:rPr lang="en-US" sz="1800" dirty="0" smtClean="0"/>
            </a:br>
            <a:r>
              <a:rPr lang="uk-UA" sz="1800" dirty="0" smtClean="0"/>
              <a:t>конкурентоспроможності</a:t>
            </a:r>
            <a:r>
              <a:rPr lang="uk-UA" sz="1800" dirty="0"/>
              <a:t>.</a:t>
            </a:r>
            <a:br>
              <a:rPr lang="uk-UA" sz="1800" dirty="0"/>
            </a:br>
            <a:r>
              <a:rPr lang="uk-UA" sz="1800" dirty="0" smtClean="0"/>
              <a:t/>
            </a:r>
            <a:br>
              <a:rPr lang="uk-UA" sz="1800" dirty="0" smtClean="0"/>
            </a:br>
            <a:r>
              <a:rPr lang="uk-UA" sz="1600" b="1" u="sng" dirty="0" smtClean="0"/>
              <a:t>Завдання курсу</a:t>
            </a:r>
            <a:br>
              <a:rPr lang="uk-UA" sz="1600" b="1" u="sng" dirty="0" smtClean="0"/>
            </a:br>
            <a:r>
              <a:rPr lang="uk-UA" sz="1600" b="1" u="sng" dirty="0" smtClean="0"/>
              <a:t>Теоретичні: </a:t>
            </a:r>
            <a:r>
              <a:rPr lang="uk-UA" sz="1600" dirty="0"/>
              <a:t>вивчення методологічних засад екологічного аудиту; загальних вимог до проведення екологічного аудиту</a:t>
            </a:r>
            <a:r>
              <a:rPr lang="uk-UA" sz="1600" dirty="0" smtClean="0"/>
              <a:t>;</a:t>
            </a:r>
            <a:r>
              <a:rPr lang="en-US" sz="1600" dirty="0" smtClean="0"/>
              <a:t> </a:t>
            </a:r>
            <a:r>
              <a:rPr lang="uk-UA" sz="1600" dirty="0" smtClean="0"/>
              <a:t>типового </a:t>
            </a:r>
            <a:r>
              <a:rPr lang="uk-UA" sz="1600" dirty="0"/>
              <a:t>змісту екологічної аудиторської оцінки зони господарської діяльності</a:t>
            </a:r>
            <a:r>
              <a:rPr lang="uk-UA" sz="1600" dirty="0" smtClean="0"/>
              <a:t>;</a:t>
            </a:r>
            <a:r>
              <a:rPr lang="en-US" sz="1600" dirty="0" smtClean="0"/>
              <a:t> </a:t>
            </a:r>
            <a:r>
              <a:rPr lang="uk-UA" sz="1600" dirty="0" smtClean="0"/>
              <a:t>нормативно-законодавчих </a:t>
            </a:r>
            <a:r>
              <a:rPr lang="uk-UA" sz="1600" dirty="0"/>
              <a:t>актів про екологічний аудит;</a:t>
            </a:r>
            <a:br>
              <a:rPr lang="uk-UA" sz="1600" dirty="0"/>
            </a:br>
            <a:r>
              <a:rPr lang="uk-UA" sz="1600" dirty="0"/>
              <a:t>методичних аспектів проведення екологічного аудиту</a:t>
            </a:r>
            <a:r>
              <a:rPr lang="uk-UA" sz="1600" dirty="0" smtClean="0"/>
              <a:t>;</a:t>
            </a:r>
            <a:r>
              <a:rPr lang="en-US" sz="1600" dirty="0" smtClean="0"/>
              <a:t> </a:t>
            </a:r>
            <a:r>
              <a:rPr lang="uk-UA" sz="1600" dirty="0" smtClean="0"/>
              <a:t>особливостей </a:t>
            </a:r>
            <a:r>
              <a:rPr lang="uk-UA" sz="1600" dirty="0"/>
              <a:t>проведення </a:t>
            </a:r>
            <a:r>
              <a:rPr lang="uk-UA" sz="1600" dirty="0" err="1"/>
              <a:t>геоекологічного</a:t>
            </a:r>
            <a:r>
              <a:rPr lang="uk-UA" sz="1600" dirty="0"/>
              <a:t> аудиту (екологічного аудиту територій) як нового науково-практичного виду діяльності по оцінці механізму коадаптації природних і господарських підсистем</a:t>
            </a:r>
            <a:r>
              <a:rPr lang="uk-UA" sz="1600" dirty="0" smtClean="0"/>
              <a:t>;</a:t>
            </a:r>
            <a:r>
              <a:rPr lang="en-US" sz="1600" dirty="0" smtClean="0"/>
              <a:t> </a:t>
            </a:r>
            <a:r>
              <a:rPr lang="uk-UA" sz="1600" dirty="0" smtClean="0"/>
              <a:t>процедури </a:t>
            </a:r>
            <a:r>
              <a:rPr lang="uk-UA" sz="1600" dirty="0"/>
              <a:t>та методики здійснення </a:t>
            </a:r>
            <a:r>
              <a:rPr lang="uk-UA" sz="1600" dirty="0" err="1"/>
              <a:t>геоекологічного</a:t>
            </a:r>
            <a:r>
              <a:rPr lang="uk-UA" sz="1600" dirty="0"/>
              <a:t> аудиту;</a:t>
            </a:r>
            <a:br>
              <a:rPr lang="uk-UA" sz="1600" dirty="0"/>
            </a:br>
            <a:r>
              <a:rPr lang="uk-UA" sz="1600" dirty="0"/>
              <a:t>перспектив розвитку та впровадження </a:t>
            </a:r>
            <a:r>
              <a:rPr lang="uk-UA" sz="1600" dirty="0" err="1"/>
              <a:t>геоекологічного</a:t>
            </a:r>
            <a:r>
              <a:rPr lang="uk-UA" sz="1600" dirty="0"/>
              <a:t> аудиту;</a:t>
            </a:r>
            <a:r>
              <a:rPr lang="uk-UA" sz="1600" dirty="0" smtClean="0"/>
              <a:t/>
            </a:r>
            <a:br>
              <a:rPr lang="uk-UA" sz="1600" dirty="0" smtClean="0"/>
            </a:br>
            <a:r>
              <a:rPr lang="uk-UA" sz="1600" b="1" u="sng" dirty="0" smtClean="0"/>
              <a:t>Практичні: </a:t>
            </a:r>
            <a:r>
              <a:rPr lang="uk-UA" sz="1600" dirty="0"/>
              <a:t>оволодіння методикою проведення екологічного аудиту, процедурою та методикою здійснення </a:t>
            </a:r>
            <a:r>
              <a:rPr lang="uk-UA" sz="1600" dirty="0" err="1"/>
              <a:t>геоекологічного</a:t>
            </a:r>
            <a:r>
              <a:rPr lang="uk-UA" sz="1600" dirty="0"/>
              <a:t> аудиту;</a:t>
            </a:r>
            <a:br>
              <a:rPr lang="uk-UA" sz="1600" dirty="0"/>
            </a:br>
            <a:r>
              <a:rPr lang="uk-UA" sz="1600" dirty="0"/>
              <a:t>набуття умінь та навичок практичної реалізації екологічного аудиту, </a:t>
            </a:r>
            <a:r>
              <a:rPr lang="uk-UA" sz="1600" dirty="0" err="1"/>
              <a:t>геоекологічного</a:t>
            </a:r>
            <a:r>
              <a:rPr lang="uk-UA" sz="1600" dirty="0"/>
              <a:t> аудиту.</a:t>
            </a:r>
            <a:br>
              <a:rPr lang="uk-UA" sz="1600" dirty="0"/>
            </a:br>
            <a:r>
              <a:rPr lang="ru-RU" sz="1600" dirty="0" smtClean="0"/>
              <a:t/>
            </a:r>
            <a:br>
              <a:rPr lang="ru-RU" sz="1600" dirty="0" smtClean="0"/>
            </a:br>
            <a:r>
              <a:rPr lang="uk-UA" sz="1800" dirty="0" smtClean="0"/>
              <a:t/>
            </a:r>
            <a:br>
              <a:rPr lang="uk-UA" sz="1800" dirty="0" smtClean="0"/>
            </a:br>
            <a:r>
              <a:rPr lang="uk-UA" sz="1800" dirty="0" smtClean="0"/>
              <a:t> </a:t>
            </a:r>
            <a:endParaRPr lang="ru-RU" sz="1800" dirty="0"/>
          </a:p>
        </p:txBody>
      </p:sp>
      <p:pic>
        <p:nvPicPr>
          <p:cNvPr id="2050" name="Picture 2" descr="C:\Users\HOME\Desktop\image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76755" y="1153526"/>
            <a:ext cx="2819590" cy="187220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827584" y="548680"/>
            <a:ext cx="7776864" cy="5904656"/>
          </a:xfrm>
        </p:spPr>
        <p:txBody>
          <a:bodyPr>
            <a:normAutofit fontScale="92500" lnSpcReduction="10000"/>
          </a:bodyPr>
          <a:lstStyle/>
          <a:p>
            <a:pPr marL="0" indent="0" algn="ctr">
              <a:buNone/>
            </a:pPr>
            <a:r>
              <a:rPr lang="uk-UA" sz="1900" b="1" dirty="0" smtClean="0"/>
              <a:t>ЗМІСТ НАВЧАЛЬНОЇ ПРОГРАМИ</a:t>
            </a:r>
          </a:p>
          <a:p>
            <a:pPr algn="ctr"/>
            <a:endParaRPr lang="uk-UA" sz="1600" b="1" dirty="0" smtClean="0"/>
          </a:p>
          <a:p>
            <a:pPr marL="0" indent="0">
              <a:buNone/>
            </a:pPr>
            <a:r>
              <a:rPr lang="uk-UA" sz="1600" b="1" dirty="0" smtClean="0"/>
              <a:t>        ТЕОРЕТИЧНІ </a:t>
            </a:r>
            <a:r>
              <a:rPr lang="uk-UA" sz="1600" b="1" dirty="0"/>
              <a:t>ОСНОВИ ЕКОЛОГІЧНОГО АУДИТУ</a:t>
            </a:r>
          </a:p>
          <a:p>
            <a:r>
              <a:rPr lang="uk-UA" sz="1600" b="1" u="sng" dirty="0"/>
              <a:t>Методологія екологічного аудиту як науки.</a:t>
            </a:r>
            <a:r>
              <a:rPr lang="uk-UA" sz="1600" dirty="0"/>
              <a:t> Теоретичні положення, об’єкт та предмет науки, методи дослідження. Поняття „аудит”, „екологічний аудит”. Особливості екологічного аудиту. Статус екологічного аудиту. Мета і завдання екологічного аудиту. Сутність екологічного методу дослідження. Співвідношення понять „екологічна експертиза” та „екологічний аудит”.</a:t>
            </a:r>
            <a:r>
              <a:rPr lang="uk-UA" sz="1600" u="sng" dirty="0"/>
              <a:t> </a:t>
            </a:r>
            <a:endParaRPr lang="uk-UA" sz="1600" dirty="0"/>
          </a:p>
          <a:p>
            <a:r>
              <a:rPr lang="uk-UA" sz="1600" b="1" u="sng" dirty="0"/>
              <a:t>Правові засади екологічного аудиту.</a:t>
            </a:r>
            <a:r>
              <a:rPr lang="uk-UA" sz="1600" dirty="0"/>
              <a:t> Закон України „Про охорону навколишнього природного середовища” (1996), Закон України  „Про екологічний аудит” (2004). Міжнародні стандарти серії </a:t>
            </a:r>
            <a:r>
              <a:rPr lang="en-US" sz="1600" dirty="0"/>
              <a:t>ISO</a:t>
            </a:r>
            <a:r>
              <a:rPr lang="uk-UA" sz="1600" dirty="0"/>
              <a:t> 14000. Європейські стандарти з екологічного аудиту. Нормативно-технічна документація.</a:t>
            </a:r>
          </a:p>
          <a:p>
            <a:r>
              <a:rPr lang="uk-UA" sz="1600" b="1" u="sng" dirty="0"/>
              <a:t>Відмітні особливості екологічного аудиту</a:t>
            </a:r>
            <a:r>
              <a:rPr lang="uk-UA" sz="1600" b="1" dirty="0"/>
              <a:t>. </a:t>
            </a:r>
            <a:r>
              <a:rPr lang="uk-UA" sz="1600" dirty="0"/>
              <a:t>Сфери застосування екологічного аудиту в Україні.</a:t>
            </a:r>
          </a:p>
          <a:p>
            <a:r>
              <a:rPr lang="uk-UA" sz="1600" b="1" u="sng" dirty="0"/>
              <a:t>Система екологічного менеджменту і аудиту (СЕМА).</a:t>
            </a:r>
            <a:r>
              <a:rPr lang="uk-UA" sz="1600" b="1" dirty="0"/>
              <a:t> </a:t>
            </a:r>
            <a:r>
              <a:rPr lang="uk-UA" sz="1600" dirty="0"/>
              <a:t>Поняття „менеджмент”, „екологічний менеджмент”. Структура СЕМА. Місце і роль екологічного аудиту в СЕМА. </a:t>
            </a:r>
          </a:p>
          <a:p>
            <a:pPr marL="0" indent="0">
              <a:buNone/>
            </a:pPr>
            <a:r>
              <a:rPr lang="uk-UA" sz="1600" dirty="0" smtClean="0"/>
              <a:t>       Європейські </a:t>
            </a:r>
            <a:r>
              <a:rPr lang="uk-UA" sz="1600" dirty="0"/>
              <a:t>орієнтири. Участь у системі </a:t>
            </a:r>
            <a:r>
              <a:rPr lang="uk-UA" sz="1600" dirty="0" err="1"/>
              <a:t>екоменеджменту</a:t>
            </a:r>
            <a:r>
              <a:rPr lang="uk-UA" sz="1600" dirty="0"/>
              <a:t>. </a:t>
            </a:r>
            <a:r>
              <a:rPr lang="uk-UA" sz="1600" dirty="0" err="1"/>
              <a:t>Аудитування</a:t>
            </a:r>
            <a:r>
              <a:rPr lang="uk-UA" sz="1600" dirty="0"/>
              <a:t> та затвердження </a:t>
            </a:r>
            <a:endParaRPr lang="uk-UA" sz="1600" dirty="0" smtClean="0"/>
          </a:p>
          <a:p>
            <a:pPr marL="0" indent="0">
              <a:buNone/>
            </a:pPr>
            <a:r>
              <a:rPr lang="uk-UA" sz="1600" dirty="0"/>
              <a:t> </a:t>
            </a:r>
            <a:r>
              <a:rPr lang="uk-UA" sz="1600" dirty="0" smtClean="0"/>
              <a:t>      екологічних </a:t>
            </a:r>
            <a:r>
              <a:rPr lang="uk-UA" sz="1600" dirty="0"/>
              <a:t>заяв. Зміст екологічної заяви. Реєстрація ділянок.</a:t>
            </a:r>
          </a:p>
          <a:p>
            <a:pPr marL="0" indent="0">
              <a:buNone/>
            </a:pPr>
            <a:r>
              <a:rPr lang="uk-UA" sz="1600" dirty="0" smtClean="0"/>
              <a:t>       Інформаційне </a:t>
            </a:r>
            <a:r>
              <a:rPr lang="uk-UA" sz="1600" dirty="0"/>
              <a:t>забезпечення СЕМА. Документація підприємств. Екологічний облік.</a:t>
            </a:r>
          </a:p>
          <a:p>
            <a:r>
              <a:rPr lang="uk-UA" sz="1600" b="1" u="sng" dirty="0"/>
              <a:t>Екологічний аудит в системі соціально-правового механізму екологічної безпеки.</a:t>
            </a:r>
            <a:r>
              <a:rPr lang="uk-UA" sz="1600" dirty="0"/>
              <a:t> Концептуальні положення щодо запровадження екологічного аудиту в Україні. Концепція сталого розвитку як основа еколого-аудиторської діяльності. Екологічний аудит в системі управління природоохоронною діяльністю. Рівні запровадження екологічного аудиту. Правове стимулювання екологічного аудиту. Нормативно-законодавчі засади</a:t>
            </a:r>
            <a:r>
              <a:rPr lang="uk-UA" sz="1600" dirty="0" smtClean="0"/>
              <a:t>.</a:t>
            </a:r>
          </a:p>
          <a:p>
            <a:pPr marL="0" indent="0" algn="just">
              <a:buNone/>
            </a:pPr>
            <a:endParaRPr lang="uk-UA" sz="1600" b="1" dirty="0" smtClean="0"/>
          </a:p>
          <a:p>
            <a:endParaRPr lang="ru-RU" sz="1700" dirty="0" smtClean="0"/>
          </a:p>
          <a:p>
            <a:pPr marL="0" indent="0">
              <a:buNone/>
            </a:pPr>
            <a:endParaRPr lang="ru-RU" sz="1600" dirty="0"/>
          </a:p>
          <a:p>
            <a:pPr marL="0" indent="0" algn="just">
              <a:buNone/>
            </a:pPr>
            <a:endParaRPr lang="uk-UA" sz="2000" dirty="0" smtClean="0">
              <a:cs typeface="Times New Roman" pitchFamily="18" charset="0"/>
            </a:endParaRPr>
          </a:p>
          <a:p>
            <a:pPr marL="0" indent="0" algn="just">
              <a:buNone/>
            </a:pPr>
            <a:endParaRPr lang="ru-RU" sz="1600" dirty="0">
              <a:cs typeface="Times New Roman" pitchFamily="18" charset="0"/>
            </a:endParaRPr>
          </a:p>
        </p:txBody>
      </p:sp>
    </p:spTree>
    <p:extLst>
      <p:ext uri="{BB962C8B-B14F-4D97-AF65-F5344CB8AC3E}">
        <p14:creationId xmlns:p14="http://schemas.microsoft.com/office/powerpoint/2010/main" val="33490057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755576" y="332656"/>
            <a:ext cx="7848872" cy="6192689"/>
          </a:xfrm>
        </p:spPr>
        <p:txBody>
          <a:bodyPr>
            <a:normAutofit/>
          </a:bodyPr>
          <a:lstStyle/>
          <a:p>
            <a:pPr marL="0" indent="0">
              <a:buNone/>
            </a:pPr>
            <a:r>
              <a:rPr lang="uk-UA" sz="1600" dirty="0" smtClean="0"/>
              <a:t>       </a:t>
            </a:r>
            <a:r>
              <a:rPr lang="uk-UA" sz="1600" b="1" dirty="0" smtClean="0"/>
              <a:t>МЕТОДИЧНІ </a:t>
            </a:r>
            <a:r>
              <a:rPr lang="uk-UA" sz="1600" b="1" dirty="0"/>
              <a:t>ОСНОВИ ЕКОЛОГІЧНОГО </a:t>
            </a:r>
            <a:r>
              <a:rPr lang="uk-UA" sz="1600" b="1" dirty="0" smtClean="0"/>
              <a:t>АУДИТУ</a:t>
            </a:r>
            <a:r>
              <a:rPr lang="en-US" sz="1600" b="1" dirty="0" smtClean="0"/>
              <a:t>  </a:t>
            </a:r>
            <a:endParaRPr lang="uk-UA" sz="1600" b="1" dirty="0"/>
          </a:p>
          <a:p>
            <a:r>
              <a:rPr lang="uk-UA" sz="1600" b="1" u="sng" dirty="0"/>
              <a:t>Процедура екологічного </a:t>
            </a:r>
            <a:r>
              <a:rPr lang="uk-UA" sz="1600" b="1" u="sng" dirty="0" err="1"/>
              <a:t>аудитування</a:t>
            </a:r>
            <a:r>
              <a:rPr lang="uk-UA" sz="1600" b="1" u="sng" dirty="0"/>
              <a:t>.</a:t>
            </a:r>
            <a:r>
              <a:rPr lang="uk-UA" sz="1600" u="sng" dirty="0"/>
              <a:t> </a:t>
            </a:r>
            <a:endParaRPr lang="uk-UA" sz="1600" dirty="0"/>
          </a:p>
          <a:p>
            <a:pPr marL="0" indent="0">
              <a:buNone/>
            </a:pPr>
            <a:r>
              <a:rPr lang="uk-UA" sz="1600" dirty="0" smtClean="0"/>
              <a:t>       </a:t>
            </a:r>
            <a:r>
              <a:rPr lang="en-US" sz="1600" dirty="0" smtClean="0"/>
              <a:t> </a:t>
            </a:r>
            <a:r>
              <a:rPr lang="uk-UA" sz="1600" dirty="0" smtClean="0"/>
              <a:t>Принципи </a:t>
            </a:r>
            <a:r>
              <a:rPr lang="uk-UA" sz="1600" dirty="0"/>
              <a:t>здійснення екологічного аудиту.</a:t>
            </a:r>
          </a:p>
          <a:p>
            <a:pPr marL="0" indent="0">
              <a:buNone/>
            </a:pPr>
            <a:r>
              <a:rPr lang="uk-UA" sz="1600" dirty="0" smtClean="0"/>
              <a:t>        Структурні </a:t>
            </a:r>
            <a:r>
              <a:rPr lang="uk-UA" sz="1600" dirty="0"/>
              <a:t>складові екологічного аудиту. Цілі і типи </a:t>
            </a:r>
            <a:endParaRPr lang="en-US" sz="1600" dirty="0" smtClean="0"/>
          </a:p>
          <a:p>
            <a:pPr marL="0" indent="0">
              <a:buNone/>
            </a:pPr>
            <a:r>
              <a:rPr lang="en-US" sz="1600" dirty="0"/>
              <a:t> </a:t>
            </a:r>
            <a:r>
              <a:rPr lang="en-US" sz="1600" dirty="0" smtClean="0"/>
              <a:t>       </a:t>
            </a:r>
            <a:r>
              <a:rPr lang="uk-UA" sz="1600" dirty="0" smtClean="0"/>
              <a:t>екологічного аудиту.</a:t>
            </a:r>
            <a:r>
              <a:rPr lang="en-US" sz="1600" dirty="0" smtClean="0"/>
              <a:t> </a:t>
            </a:r>
            <a:r>
              <a:rPr lang="uk-UA" sz="1600" dirty="0" smtClean="0"/>
              <a:t>Об’єкти </a:t>
            </a:r>
            <a:r>
              <a:rPr lang="uk-UA" sz="1600" dirty="0"/>
              <a:t>і суб’єкти екологічного аудиту, вимоги до них. </a:t>
            </a:r>
            <a:endParaRPr lang="uk-UA" sz="1600" dirty="0" smtClean="0"/>
          </a:p>
          <a:p>
            <a:pPr marL="0" indent="0">
              <a:buNone/>
            </a:pPr>
            <a:r>
              <a:rPr lang="uk-UA" sz="1600" dirty="0"/>
              <a:t> </a:t>
            </a:r>
            <a:r>
              <a:rPr lang="uk-UA" sz="1600" dirty="0" smtClean="0"/>
              <a:t>       Критерії </a:t>
            </a:r>
            <a:r>
              <a:rPr lang="uk-UA" sz="1600" dirty="0"/>
              <a:t>екологічного аудиту. Еколого-аудиторська </a:t>
            </a:r>
            <a:endParaRPr lang="en-US" sz="1600" dirty="0" smtClean="0"/>
          </a:p>
          <a:p>
            <a:pPr marL="0" indent="0">
              <a:buNone/>
            </a:pPr>
            <a:r>
              <a:rPr lang="en-US" sz="1600" dirty="0"/>
              <a:t> </a:t>
            </a:r>
            <a:r>
              <a:rPr lang="en-US" sz="1600" dirty="0" smtClean="0"/>
              <a:t>       </a:t>
            </a:r>
            <a:r>
              <a:rPr lang="uk-UA" sz="1600" dirty="0" smtClean="0"/>
              <a:t>діяльність.</a:t>
            </a:r>
            <a:r>
              <a:rPr lang="en-US" sz="1600" dirty="0"/>
              <a:t> </a:t>
            </a:r>
            <a:r>
              <a:rPr lang="uk-UA" sz="1600" dirty="0" smtClean="0"/>
              <a:t>Типовий </a:t>
            </a:r>
            <a:r>
              <a:rPr lang="uk-UA" sz="1600" dirty="0"/>
              <a:t>процес екологічного аудиту. </a:t>
            </a:r>
            <a:endParaRPr lang="en-US" sz="1600" dirty="0" smtClean="0"/>
          </a:p>
          <a:p>
            <a:pPr marL="0" indent="0">
              <a:buNone/>
            </a:pPr>
            <a:r>
              <a:rPr lang="en-US" sz="1600" dirty="0"/>
              <a:t> </a:t>
            </a:r>
            <a:r>
              <a:rPr lang="en-US" sz="1600" dirty="0" smtClean="0"/>
              <a:t>       </a:t>
            </a:r>
            <a:r>
              <a:rPr lang="uk-UA" sz="1600" dirty="0" smtClean="0"/>
              <a:t>Обсяг </a:t>
            </a:r>
            <a:r>
              <a:rPr lang="uk-UA" sz="1600" dirty="0"/>
              <a:t>та межі екологічного аудиту. </a:t>
            </a:r>
            <a:r>
              <a:rPr lang="uk-UA" sz="1600" dirty="0" smtClean="0"/>
              <a:t> Основні </a:t>
            </a:r>
            <a:r>
              <a:rPr lang="uk-UA" sz="1600" dirty="0"/>
              <a:t>вимоги до аудиторів. </a:t>
            </a:r>
            <a:endParaRPr lang="uk-UA" sz="1600" dirty="0" smtClean="0"/>
          </a:p>
          <a:p>
            <a:pPr marL="0" indent="0">
              <a:buNone/>
            </a:pPr>
            <a:r>
              <a:rPr lang="uk-UA" sz="1600" dirty="0"/>
              <a:t> </a:t>
            </a:r>
            <a:r>
              <a:rPr lang="uk-UA" sz="1600" dirty="0" smtClean="0"/>
              <a:t>       Порядок </a:t>
            </a:r>
            <a:r>
              <a:rPr lang="uk-UA" sz="1600" dirty="0"/>
              <a:t>проведення екологічного аудиту. Підготовча робота на об’єкті. </a:t>
            </a:r>
            <a:endParaRPr lang="uk-UA" sz="1600" dirty="0" smtClean="0"/>
          </a:p>
          <a:p>
            <a:pPr marL="0" indent="0">
              <a:buNone/>
            </a:pPr>
            <a:r>
              <a:rPr lang="uk-UA" sz="1600" dirty="0"/>
              <a:t> </a:t>
            </a:r>
            <a:r>
              <a:rPr lang="uk-UA" sz="1600" dirty="0" smtClean="0"/>
              <a:t>       Робота </a:t>
            </a:r>
            <a:r>
              <a:rPr lang="uk-UA" sz="1600" dirty="0"/>
              <a:t>із збирання інформації. </a:t>
            </a:r>
            <a:r>
              <a:rPr lang="uk-UA" sz="1600" dirty="0" smtClean="0"/>
              <a:t>Підведення </a:t>
            </a:r>
            <a:r>
              <a:rPr lang="uk-UA" sz="1600" dirty="0"/>
              <a:t>підсумків проведеної роботи та </a:t>
            </a:r>
            <a:r>
              <a:rPr lang="uk-UA" sz="1600" dirty="0" smtClean="0"/>
              <a:t>їх</a:t>
            </a:r>
          </a:p>
          <a:p>
            <a:pPr marL="0" indent="0">
              <a:buNone/>
            </a:pPr>
            <a:r>
              <a:rPr lang="uk-UA" sz="1600" dirty="0"/>
              <a:t> </a:t>
            </a:r>
            <a:r>
              <a:rPr lang="uk-UA" sz="1600" dirty="0" smtClean="0"/>
              <a:t>       </a:t>
            </a:r>
            <a:r>
              <a:rPr lang="uk-UA" sz="1600" dirty="0"/>
              <a:t>обговорення.</a:t>
            </a:r>
          </a:p>
          <a:p>
            <a:r>
              <a:rPr lang="uk-UA" sz="1600" b="1" u="sng" dirty="0"/>
              <a:t>Приклади спеціальних аудиторських </a:t>
            </a:r>
            <a:r>
              <a:rPr lang="uk-UA" sz="1600" b="1" u="sng" dirty="0" err="1"/>
              <a:t>методик</a:t>
            </a:r>
            <a:r>
              <a:rPr lang="uk-UA" sz="1600" b="1" u="sng" dirty="0"/>
              <a:t>.</a:t>
            </a:r>
            <a:r>
              <a:rPr lang="uk-UA" sz="1600" u="sng" dirty="0"/>
              <a:t> </a:t>
            </a:r>
            <a:r>
              <a:rPr lang="uk-UA" sz="1600" dirty="0"/>
              <a:t>Аудит мінімізації відходів. Екологічні експрес-оцінювання. Оцінювання екологічного стану </a:t>
            </a:r>
            <a:r>
              <a:rPr lang="uk-UA" sz="1600" dirty="0" err="1"/>
              <a:t>промділянки</a:t>
            </a:r>
            <a:r>
              <a:rPr lang="uk-UA" sz="1600" dirty="0" smtClean="0"/>
              <a:t>.</a:t>
            </a:r>
          </a:p>
          <a:p>
            <a:endParaRPr lang="uk-UA" sz="1600" dirty="0" smtClean="0"/>
          </a:p>
          <a:p>
            <a:pPr marL="0" indent="0">
              <a:buNone/>
            </a:pPr>
            <a:r>
              <a:rPr lang="uk-UA" sz="1600" b="1" dirty="0"/>
              <a:t> </a:t>
            </a:r>
            <a:r>
              <a:rPr lang="uk-UA" sz="1600" b="1" dirty="0" smtClean="0"/>
              <a:t>       ПРИКЛАДНІ </a:t>
            </a:r>
            <a:r>
              <a:rPr lang="uk-UA" sz="1600" b="1" dirty="0"/>
              <a:t>АСПЕКТИ ЕКОЛОГІЧНОГО АУДИТУВАННЯ. ГАЛУЗЕВА </a:t>
            </a:r>
            <a:r>
              <a:rPr lang="uk-UA" sz="1600" b="1" dirty="0" smtClean="0"/>
              <a:t>ЕКОЛОГІЧНА</a:t>
            </a:r>
            <a:endParaRPr lang="en-US" sz="1600" b="1" dirty="0" smtClean="0"/>
          </a:p>
          <a:p>
            <a:pPr marL="0" indent="0">
              <a:buNone/>
            </a:pPr>
            <a:r>
              <a:rPr lang="en-US" sz="1600" b="1" dirty="0"/>
              <a:t> </a:t>
            </a:r>
            <a:r>
              <a:rPr lang="en-US" sz="1600" b="1" dirty="0" smtClean="0"/>
              <a:t>       </a:t>
            </a:r>
            <a:r>
              <a:rPr lang="uk-UA" sz="1600" b="1" dirty="0" smtClean="0"/>
              <a:t>ПРОГРАМА</a:t>
            </a:r>
            <a:endParaRPr lang="uk-UA" sz="1600" b="1" dirty="0"/>
          </a:p>
          <a:p>
            <a:r>
              <a:rPr lang="uk-UA" sz="1600" b="1" u="sng" dirty="0"/>
              <a:t>Практика запровадження екологічного аудиту. Програми запровадження екологічного аудиту</a:t>
            </a:r>
            <a:r>
              <a:rPr lang="uk-UA" sz="1600" b="1" dirty="0"/>
              <a:t>.</a:t>
            </a:r>
            <a:r>
              <a:rPr lang="uk-UA" sz="1600" dirty="0"/>
              <a:t> Особливості практики запровадження екологічного аудиту </a:t>
            </a:r>
            <a:endParaRPr lang="uk-UA" sz="1600" dirty="0" smtClean="0"/>
          </a:p>
          <a:p>
            <a:pPr marL="0" indent="0">
              <a:buNone/>
            </a:pPr>
            <a:r>
              <a:rPr lang="uk-UA" sz="1600" dirty="0"/>
              <a:t> </a:t>
            </a:r>
            <a:r>
              <a:rPr lang="uk-UA" sz="1600" dirty="0" smtClean="0"/>
              <a:t>     </a:t>
            </a:r>
            <a:r>
              <a:rPr lang="en-US" sz="1600" dirty="0" smtClean="0"/>
              <a:t> </a:t>
            </a:r>
            <a:r>
              <a:rPr lang="uk-UA" sz="1600" dirty="0" smtClean="0"/>
              <a:t> в </a:t>
            </a:r>
            <a:r>
              <a:rPr lang="uk-UA" sz="1600" dirty="0"/>
              <a:t>Україні. </a:t>
            </a:r>
            <a:endParaRPr lang="uk-UA" sz="1600" dirty="0" smtClean="0"/>
          </a:p>
          <a:p>
            <a:pPr marL="0" indent="0">
              <a:buNone/>
            </a:pPr>
            <a:r>
              <a:rPr lang="uk-UA" sz="1600" dirty="0"/>
              <a:t> </a:t>
            </a:r>
            <a:r>
              <a:rPr lang="uk-UA" sz="1600" dirty="0" smtClean="0"/>
              <a:t>     </a:t>
            </a:r>
            <a:r>
              <a:rPr lang="en-US" sz="1600" dirty="0" smtClean="0"/>
              <a:t> </a:t>
            </a:r>
            <a:r>
              <a:rPr lang="uk-UA" sz="1600" dirty="0" smtClean="0"/>
              <a:t> Галузева </a:t>
            </a:r>
            <a:r>
              <a:rPr lang="uk-UA" sz="1600" dirty="0"/>
              <a:t>програма комплексного запровадження екологічного аудиту, її </a:t>
            </a:r>
            <a:endParaRPr lang="uk-UA" sz="1600" dirty="0" smtClean="0"/>
          </a:p>
          <a:p>
            <a:pPr marL="0" indent="0">
              <a:buNone/>
            </a:pPr>
            <a:r>
              <a:rPr lang="uk-UA" sz="1600" dirty="0"/>
              <a:t> </a:t>
            </a:r>
            <a:r>
              <a:rPr lang="uk-UA" sz="1600" dirty="0" smtClean="0"/>
              <a:t>     </a:t>
            </a:r>
            <a:r>
              <a:rPr lang="en-US" sz="1600" dirty="0" smtClean="0"/>
              <a:t> </a:t>
            </a:r>
            <a:r>
              <a:rPr lang="uk-UA" sz="1600" dirty="0" smtClean="0"/>
              <a:t> структура</a:t>
            </a:r>
            <a:r>
              <a:rPr lang="uk-UA" sz="1600" dirty="0"/>
              <a:t>. Вихідні орієнтири програмних положень.</a:t>
            </a:r>
            <a:endParaRPr lang="ru-RU" sz="1600" dirty="0"/>
          </a:p>
          <a:p>
            <a:pPr algn="ctr"/>
            <a:endParaRPr lang="ru-RU" sz="1700" dirty="0" smtClean="0"/>
          </a:p>
          <a:p>
            <a:pPr marL="0" indent="0">
              <a:buNone/>
            </a:pPr>
            <a:endParaRPr lang="ru-RU" sz="2400" dirty="0"/>
          </a:p>
          <a:p>
            <a:pPr marL="0" indent="0" algn="just">
              <a:buNone/>
            </a:pPr>
            <a:endParaRPr lang="uk-UA" sz="2000" dirty="0" smtClean="0">
              <a:cs typeface="Times New Roman" pitchFamily="18" charset="0"/>
            </a:endParaRPr>
          </a:p>
          <a:p>
            <a:pPr marL="0" indent="0" algn="just">
              <a:buNone/>
            </a:pPr>
            <a:endParaRPr lang="ru-RU" sz="2200" dirty="0">
              <a:cs typeface="Times New Roman" pitchFamily="18" charset="0"/>
            </a:endParaRPr>
          </a:p>
        </p:txBody>
      </p:sp>
      <p:pic>
        <p:nvPicPr>
          <p:cNvPr id="5122" name="Picture 2" descr="C:\Users\HOME\Desktop\завантаження.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44208" y="49695"/>
            <a:ext cx="2209800" cy="20669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57779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971600" y="476672"/>
            <a:ext cx="7632848" cy="6049093"/>
          </a:xfrm>
        </p:spPr>
        <p:txBody>
          <a:bodyPr>
            <a:normAutofit/>
          </a:bodyPr>
          <a:lstStyle/>
          <a:p>
            <a:pPr marL="0" indent="0">
              <a:buNone/>
            </a:pPr>
            <a:r>
              <a:rPr lang="uk-UA" sz="1600" b="1" dirty="0" smtClean="0"/>
              <a:t>       ПРАКТИЧНІ </a:t>
            </a:r>
            <a:r>
              <a:rPr lang="uk-UA" sz="1600" b="1" dirty="0"/>
              <a:t>ПРИКЛАДИ ЕКОЛОГІЧНОГО АУДИТУВАННЯ ПІДПРИЄМСТВ</a:t>
            </a:r>
          </a:p>
          <a:p>
            <a:r>
              <a:rPr lang="uk-UA" sz="1600" b="1" u="sng" dirty="0"/>
              <a:t>Практичні приклади екологічного </a:t>
            </a:r>
            <a:r>
              <a:rPr lang="uk-UA" sz="1600" b="1" u="sng" dirty="0" err="1"/>
              <a:t>аудитування</a:t>
            </a:r>
            <a:r>
              <a:rPr lang="uk-UA" sz="1600" b="1" u="sng" dirty="0"/>
              <a:t> підприємств</a:t>
            </a:r>
            <a:r>
              <a:rPr lang="uk-UA" sz="1600" b="1" dirty="0"/>
              <a:t>. </a:t>
            </a:r>
            <a:r>
              <a:rPr lang="uk-UA" sz="1600" dirty="0"/>
              <a:t>Типовий склад цілей. Вибір методики проведення і типу екологічного аудиту. Формування галузевої аудиторської команди. Послідовність проведення екологічного аудиту. Звітність екологічного аудиту та її використання. Особливості здійснення галузевих функцій екологічного аудиту. Економічний аналіз варіантів зниження відходів. Замовники галузевої програми екологічного аудиту.</a:t>
            </a:r>
          </a:p>
          <a:p>
            <a:r>
              <a:rPr lang="uk-UA" sz="1600" b="1" u="sng" dirty="0" err="1"/>
              <a:t>Геоекологічний</a:t>
            </a:r>
            <a:r>
              <a:rPr lang="uk-UA" sz="1600" b="1" u="sng" dirty="0"/>
              <a:t> аудит (екологічний аудит територій) як новий науково-практичний вид діяльності і новий сучасний напрямок у науці.</a:t>
            </a:r>
            <a:r>
              <a:rPr lang="uk-UA" sz="1600" b="1" dirty="0"/>
              <a:t> </a:t>
            </a:r>
            <a:r>
              <a:rPr lang="uk-UA" sz="1600" dirty="0"/>
              <a:t>Співвідношення понять „екологічний аудит” та „</a:t>
            </a:r>
            <a:r>
              <a:rPr lang="uk-UA" sz="1600" dirty="0" err="1"/>
              <a:t>геоекологічний</a:t>
            </a:r>
            <a:r>
              <a:rPr lang="uk-UA" sz="1600" dirty="0"/>
              <a:t> аудит”. Нормативно-правове регулювання. Процедура </a:t>
            </a:r>
            <a:r>
              <a:rPr lang="uk-UA" sz="1600" dirty="0" err="1"/>
              <a:t>геоекологічного</a:t>
            </a:r>
            <a:r>
              <a:rPr lang="uk-UA" sz="1600" dirty="0"/>
              <a:t> аудиту. Загальна схема методики здійснення </a:t>
            </a:r>
            <a:r>
              <a:rPr lang="uk-UA" sz="1600" dirty="0" err="1"/>
              <a:t>геоекологічного</a:t>
            </a:r>
            <a:r>
              <a:rPr lang="uk-UA" sz="1600" dirty="0"/>
              <a:t> аудиту. </a:t>
            </a:r>
          </a:p>
          <a:p>
            <a:r>
              <a:rPr lang="uk-UA" sz="1600" b="1" u="sng" dirty="0"/>
              <a:t>Проблеми та перспективи розвитку </a:t>
            </a:r>
            <a:endParaRPr lang="en-US" sz="1600" b="1" u="sng" dirty="0" smtClean="0"/>
          </a:p>
          <a:p>
            <a:pPr marL="0" indent="0">
              <a:buNone/>
            </a:pPr>
            <a:r>
              <a:rPr lang="en-US" sz="1600" b="1" dirty="0" smtClean="0"/>
              <a:t>        </a:t>
            </a:r>
            <a:r>
              <a:rPr lang="uk-UA" sz="1600" b="1" u="sng" dirty="0" smtClean="0"/>
              <a:t>і </a:t>
            </a:r>
            <a:r>
              <a:rPr lang="uk-UA" sz="1600" b="1" u="sng" dirty="0"/>
              <a:t>впровадження </a:t>
            </a:r>
            <a:r>
              <a:rPr lang="uk-UA" sz="1600" b="1" u="sng" dirty="0" err="1"/>
              <a:t>геоекологічного</a:t>
            </a:r>
            <a:r>
              <a:rPr lang="uk-UA" sz="1600" b="1" u="sng" dirty="0"/>
              <a:t> </a:t>
            </a:r>
            <a:endParaRPr lang="en-US" sz="1600" b="1" u="sng" dirty="0" smtClean="0"/>
          </a:p>
          <a:p>
            <a:pPr marL="0" indent="0">
              <a:buNone/>
            </a:pPr>
            <a:r>
              <a:rPr lang="en-US" sz="1600" b="1" dirty="0"/>
              <a:t> </a:t>
            </a:r>
            <a:r>
              <a:rPr lang="en-US" sz="1600" b="1" dirty="0" smtClean="0"/>
              <a:t>       </a:t>
            </a:r>
            <a:r>
              <a:rPr lang="uk-UA" sz="1600" b="1" u="sng" dirty="0" smtClean="0"/>
              <a:t>аудиту </a:t>
            </a:r>
            <a:r>
              <a:rPr lang="uk-UA" sz="1600" b="1" u="sng" dirty="0"/>
              <a:t>(екологічного аудиту </a:t>
            </a:r>
            <a:endParaRPr lang="en-US" sz="1600" b="1" u="sng" dirty="0" smtClean="0"/>
          </a:p>
          <a:p>
            <a:pPr marL="0" indent="0">
              <a:buNone/>
            </a:pPr>
            <a:r>
              <a:rPr lang="en-US" sz="1600" b="1" dirty="0"/>
              <a:t> </a:t>
            </a:r>
            <a:r>
              <a:rPr lang="en-US" sz="1600" b="1" dirty="0" smtClean="0"/>
              <a:t>       </a:t>
            </a:r>
            <a:r>
              <a:rPr lang="uk-UA" sz="1600" b="1" u="sng" dirty="0" smtClean="0"/>
              <a:t>територій</a:t>
            </a:r>
            <a:r>
              <a:rPr lang="uk-UA" sz="1600" b="1" u="sng" dirty="0"/>
              <a:t>).</a:t>
            </a:r>
            <a:endParaRPr lang="ru-RU" sz="1600" b="1" dirty="0"/>
          </a:p>
          <a:p>
            <a:pPr algn="ctr"/>
            <a:endParaRPr lang="ru-RU" sz="1700" dirty="0" smtClean="0"/>
          </a:p>
          <a:p>
            <a:pPr marL="0" indent="0">
              <a:buNone/>
            </a:pPr>
            <a:endParaRPr lang="ru-RU" sz="2400" dirty="0"/>
          </a:p>
          <a:p>
            <a:pPr marL="0" indent="0" algn="just">
              <a:buNone/>
            </a:pPr>
            <a:endParaRPr lang="uk-UA" sz="2000" dirty="0" smtClean="0">
              <a:cs typeface="Times New Roman" pitchFamily="18" charset="0"/>
            </a:endParaRPr>
          </a:p>
          <a:p>
            <a:pPr marL="0" indent="0" algn="just">
              <a:buNone/>
            </a:pPr>
            <a:endParaRPr lang="ru-RU" sz="2200" dirty="0">
              <a:cs typeface="Times New Roman" pitchFamily="18" charset="0"/>
            </a:endParaRPr>
          </a:p>
        </p:txBody>
      </p:sp>
      <p:pic>
        <p:nvPicPr>
          <p:cNvPr id="3074" name="Picture 2" descr="C:\Users\HOME\Desktop\images (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44008" y="3688923"/>
            <a:ext cx="3960440" cy="27531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332702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260648"/>
            <a:ext cx="8424936" cy="6264696"/>
          </a:xfrm>
        </p:spPr>
        <p:txBody>
          <a:bodyPr>
            <a:normAutofit fontScale="25000" lnSpcReduction="20000"/>
          </a:bodyPr>
          <a:lstStyle/>
          <a:p>
            <a:endParaRPr lang="uk-UA" sz="1800" b="1" u="sng" dirty="0" smtClean="0"/>
          </a:p>
          <a:p>
            <a:pPr marL="0" indent="0" algn="ctr">
              <a:buNone/>
            </a:pPr>
            <a:r>
              <a:rPr lang="uk-UA" sz="4000" b="1" u="sng" dirty="0" smtClean="0"/>
              <a:t>Компетентності</a:t>
            </a:r>
            <a:r>
              <a:rPr lang="uk-UA" sz="4000" b="1" u="sng" dirty="0"/>
              <a:t>, які формуються під час вивчення</a:t>
            </a:r>
            <a:endParaRPr lang="ru-RU" sz="4000" dirty="0"/>
          </a:p>
          <a:p>
            <a:pPr marL="0" indent="0" algn="ctr">
              <a:buNone/>
            </a:pPr>
            <a:r>
              <a:rPr lang="uk-UA" sz="4000" b="1" u="sng" dirty="0"/>
              <a:t>дисципліни </a:t>
            </a:r>
            <a:r>
              <a:rPr lang="uk-UA" sz="4000" b="1" u="sng" dirty="0" smtClean="0"/>
              <a:t>«Основи екологічного аудиту»</a:t>
            </a:r>
          </a:p>
          <a:p>
            <a:pPr algn="ctr"/>
            <a:endParaRPr lang="uk-UA" sz="1900" b="1" u="sng" dirty="0"/>
          </a:p>
          <a:p>
            <a:r>
              <a:rPr lang="uk-UA" b="1" u="sng" dirty="0" smtClean="0"/>
              <a:t>Загальні компетентності:</a:t>
            </a:r>
            <a:endParaRPr lang="ru-RU" dirty="0"/>
          </a:p>
          <a:p>
            <a:r>
              <a:rPr lang="uk-UA" dirty="0" smtClean="0"/>
              <a:t>К01. Знання </a:t>
            </a:r>
            <a:r>
              <a:rPr lang="uk-UA" dirty="0"/>
              <a:t>та розуміння предметної області та професійної діяльності</a:t>
            </a:r>
            <a:r>
              <a:rPr lang="uk-UA" dirty="0" smtClean="0"/>
              <a:t>.</a:t>
            </a:r>
          </a:p>
          <a:p>
            <a:r>
              <a:rPr lang="uk-UA" dirty="0" smtClean="0"/>
              <a:t>К02. Навички використання інформаційних та комунікаційних технологій.</a:t>
            </a:r>
          </a:p>
          <a:p>
            <a:r>
              <a:rPr lang="uk-UA" dirty="0" smtClean="0"/>
              <a:t>К03. Здатність до адаптації та дії в новій ситуації.</a:t>
            </a:r>
          </a:p>
          <a:p>
            <a:r>
              <a:rPr lang="uk-UA" dirty="0" smtClean="0"/>
              <a:t>К06 </a:t>
            </a:r>
            <a:r>
              <a:rPr lang="uk-UA" dirty="0"/>
              <a:t>.</a:t>
            </a:r>
            <a:r>
              <a:rPr lang="uk-UA" dirty="0" smtClean="0"/>
              <a:t>Здатність </a:t>
            </a:r>
            <a:r>
              <a:rPr lang="uk-UA" dirty="0"/>
              <a:t>спілкуватися з представниками інших професійних груп різного рівня  (з експертами з інших галузей знань</a:t>
            </a:r>
            <a:r>
              <a:rPr lang="ru-RU" dirty="0"/>
              <a:t>/</a:t>
            </a:r>
            <a:r>
              <a:rPr lang="uk-UA" dirty="0"/>
              <a:t>видів економічної діяльності</a:t>
            </a:r>
            <a:r>
              <a:rPr lang="uk-UA" dirty="0" smtClean="0"/>
              <a:t>).</a:t>
            </a:r>
          </a:p>
          <a:p>
            <a:r>
              <a:rPr lang="uk-UA" dirty="0" smtClean="0"/>
              <a:t>К07. Здатність  діяти соціально </a:t>
            </a:r>
            <a:r>
              <a:rPr lang="uk-UA" dirty="0" err="1" smtClean="0"/>
              <a:t>відповідально</a:t>
            </a:r>
            <a:r>
              <a:rPr lang="uk-UA" dirty="0" smtClean="0"/>
              <a:t> та свідомо.</a:t>
            </a:r>
          </a:p>
          <a:p>
            <a:r>
              <a:rPr lang="uk-UA" dirty="0" smtClean="0"/>
              <a:t>К08. Здатність проведення досліджень на відповідному рівні.</a:t>
            </a:r>
          </a:p>
          <a:p>
            <a:r>
              <a:rPr lang="uk-UA" dirty="0" smtClean="0"/>
              <a:t>К09. Здатність працювати в команді.</a:t>
            </a:r>
          </a:p>
          <a:p>
            <a:r>
              <a:rPr lang="uk-UA" dirty="0" smtClean="0"/>
              <a:t>К10. Навички міжособистісної взаємодії.</a:t>
            </a:r>
          </a:p>
          <a:p>
            <a:r>
              <a:rPr lang="uk-UA" dirty="0" smtClean="0"/>
              <a:t>К11. </a:t>
            </a:r>
            <a:r>
              <a:rPr lang="uk-UA" dirty="0"/>
              <a:t>З</a:t>
            </a:r>
            <a:r>
              <a:rPr lang="uk-UA" dirty="0" smtClean="0"/>
              <a:t>датність оцінювати та забезпечувати якість  виконуваних робіт.</a:t>
            </a:r>
          </a:p>
          <a:p>
            <a:pPr marL="0" indent="0">
              <a:buNone/>
            </a:pPr>
            <a:endParaRPr lang="uk-UA" sz="1900" dirty="0" smtClean="0"/>
          </a:p>
          <a:p>
            <a:pPr marL="0" indent="0">
              <a:buNone/>
            </a:pPr>
            <a:endParaRPr lang="uk-UA" sz="1900" dirty="0" smtClean="0"/>
          </a:p>
          <a:p>
            <a:endParaRPr lang="uk-UA" sz="1600" dirty="0" smtClean="0"/>
          </a:p>
          <a:p>
            <a:endParaRPr lang="uk-UA" sz="1600" dirty="0" smtClean="0"/>
          </a:p>
          <a:p>
            <a:endParaRPr lang="uk-UA" sz="1600" dirty="0" smtClean="0"/>
          </a:p>
          <a:p>
            <a:endParaRPr lang="uk-UA" sz="1600" dirty="0"/>
          </a:p>
          <a:p>
            <a:endParaRPr lang="uk-UA" sz="1600" dirty="0" smtClean="0"/>
          </a:p>
          <a:p>
            <a:endParaRPr lang="uk-UA" sz="1600" dirty="0"/>
          </a:p>
          <a:p>
            <a:endParaRPr lang="uk-UA" sz="1600" dirty="0" smtClean="0"/>
          </a:p>
          <a:p>
            <a:endParaRPr lang="uk-UA" sz="1600" dirty="0"/>
          </a:p>
          <a:p>
            <a:endParaRPr lang="en-US" sz="1600" dirty="0" smtClean="0"/>
          </a:p>
          <a:p>
            <a:endParaRPr lang="en-US" sz="1600" dirty="0"/>
          </a:p>
          <a:p>
            <a:endParaRPr lang="en-US" sz="1600" dirty="0" smtClean="0"/>
          </a:p>
          <a:p>
            <a:endParaRPr lang="en-US" sz="1600" dirty="0"/>
          </a:p>
          <a:p>
            <a:endParaRPr lang="en-US" sz="1600" dirty="0" smtClean="0"/>
          </a:p>
          <a:p>
            <a:endParaRPr lang="en-US" sz="1600" dirty="0"/>
          </a:p>
          <a:p>
            <a:endParaRPr lang="en-US" sz="1600" dirty="0" smtClean="0"/>
          </a:p>
          <a:p>
            <a:endParaRPr lang="en-US" sz="1600" dirty="0"/>
          </a:p>
          <a:p>
            <a:endParaRPr lang="en-US" sz="1600" dirty="0" smtClean="0"/>
          </a:p>
          <a:p>
            <a:endParaRPr lang="en-US" sz="1600" dirty="0"/>
          </a:p>
          <a:p>
            <a:endParaRPr lang="en-US" sz="1600" dirty="0" smtClean="0"/>
          </a:p>
          <a:p>
            <a:endParaRPr lang="en-US" sz="1600" dirty="0"/>
          </a:p>
          <a:p>
            <a:endParaRPr lang="en-US" sz="1600" dirty="0" smtClean="0"/>
          </a:p>
          <a:p>
            <a:endParaRPr lang="en-US" sz="1600" dirty="0"/>
          </a:p>
          <a:p>
            <a:endParaRPr lang="en-US" sz="1600" dirty="0" smtClean="0"/>
          </a:p>
          <a:p>
            <a:endParaRPr lang="en-US" sz="1600" dirty="0"/>
          </a:p>
          <a:p>
            <a:endParaRPr lang="en-US" sz="1600" dirty="0" smtClean="0"/>
          </a:p>
          <a:p>
            <a:endParaRPr lang="en-US" sz="1600" dirty="0"/>
          </a:p>
          <a:p>
            <a:endParaRPr lang="en-US" sz="1600" dirty="0" smtClean="0"/>
          </a:p>
          <a:p>
            <a:endParaRPr lang="en-US" sz="1600" dirty="0"/>
          </a:p>
          <a:p>
            <a:endParaRPr lang="ru-RU" sz="1600" dirty="0"/>
          </a:p>
          <a:p>
            <a:endParaRPr lang="en-US" sz="1900" b="1" u="sng" dirty="0" smtClean="0"/>
          </a:p>
          <a:p>
            <a:endParaRPr lang="en-US" sz="1900" b="1" u="sng" dirty="0"/>
          </a:p>
          <a:p>
            <a:endParaRPr lang="en-US" sz="1900" b="1" u="sng" dirty="0" smtClean="0"/>
          </a:p>
          <a:p>
            <a:endParaRPr lang="en-US" sz="1900" b="1" u="sng" dirty="0"/>
          </a:p>
          <a:p>
            <a:endParaRPr lang="en-US" sz="1900" b="1" u="sng" dirty="0" smtClean="0"/>
          </a:p>
          <a:p>
            <a:endParaRPr lang="en-US" sz="1900" b="1" u="sng" dirty="0" smtClean="0"/>
          </a:p>
          <a:p>
            <a:endParaRPr lang="en-US" sz="1900" b="1" u="sng" dirty="0"/>
          </a:p>
          <a:p>
            <a:endParaRPr lang="en-US" sz="1900" b="1" u="sng" dirty="0" smtClean="0"/>
          </a:p>
          <a:p>
            <a:endParaRPr lang="en-US" sz="1900" b="1" u="sng" dirty="0"/>
          </a:p>
          <a:p>
            <a:endParaRPr lang="en-US" sz="1900" b="1" u="sng" dirty="0" smtClean="0"/>
          </a:p>
          <a:p>
            <a:r>
              <a:rPr lang="uk-UA" b="1" u="sng" dirty="0" smtClean="0"/>
              <a:t>Спеціальні </a:t>
            </a:r>
            <a:r>
              <a:rPr lang="uk-UA" b="1" u="sng" dirty="0"/>
              <a:t>(фахові, предметні) компетентності:</a:t>
            </a:r>
            <a:endParaRPr lang="ru-RU" dirty="0"/>
          </a:p>
          <a:p>
            <a:r>
              <a:rPr lang="uk-UA" dirty="0" smtClean="0"/>
              <a:t>К15. Здатність до критичного осмислення основних теорій, методів та принципів природничих наук.</a:t>
            </a:r>
          </a:p>
          <a:p>
            <a:r>
              <a:rPr lang="uk-UA" dirty="0" smtClean="0"/>
              <a:t>К17. Знання сучасних досягнень національного та міжнародного екологічного законодавства.</a:t>
            </a:r>
          </a:p>
          <a:p>
            <a:r>
              <a:rPr lang="uk-UA" dirty="0" smtClean="0"/>
              <a:t>К18. </a:t>
            </a:r>
            <a:r>
              <a:rPr lang="uk-UA" dirty="0"/>
              <a:t>Здатність до оцінки впливу процесів техногенезу на стан навколишнього середовища та виявлення екологічних ризиків, пов’язаних з виробничою діяльністю</a:t>
            </a:r>
            <a:r>
              <a:rPr lang="uk-UA" dirty="0" smtClean="0"/>
              <a:t>.</a:t>
            </a:r>
          </a:p>
          <a:p>
            <a:r>
              <a:rPr lang="uk-UA" dirty="0" smtClean="0"/>
              <a:t>К19. Здатність до використання основних принципів та складових екологічного управління.</a:t>
            </a:r>
          </a:p>
          <a:p>
            <a:r>
              <a:rPr lang="uk-UA" dirty="0" smtClean="0"/>
              <a:t>К23. Здатність до використання сучасних інформаційних ресурсів для екологічних досліджень.</a:t>
            </a:r>
          </a:p>
          <a:p>
            <a:r>
              <a:rPr lang="uk-UA" dirty="0" smtClean="0"/>
              <a:t>К25. Здатність до опанування міжнародного та вітчизняного досвіду вирішення регіональних та транскордонних екологічних проблем</a:t>
            </a:r>
            <a:endParaRPr lang="uk-UA" dirty="0"/>
          </a:p>
          <a:p>
            <a:r>
              <a:rPr lang="uk-UA" dirty="0" smtClean="0"/>
              <a:t>К26 </a:t>
            </a:r>
            <a:r>
              <a:rPr lang="uk-UA" dirty="0"/>
              <a:t>.</a:t>
            </a:r>
            <a:r>
              <a:rPr lang="uk-UA" dirty="0" smtClean="0"/>
              <a:t>Здатність до участі в управлінні природоохоронними діями та/або екологічними проектами.</a:t>
            </a:r>
            <a:endParaRPr lang="ru-RU" dirty="0"/>
          </a:p>
          <a:p>
            <a:r>
              <a:rPr lang="uk-UA" dirty="0" smtClean="0"/>
              <a:t>К29. </a:t>
            </a:r>
            <a:r>
              <a:rPr lang="uk-UA" dirty="0"/>
              <a:t>Знання базових уявлень про екологію як міждисциплінарну комплексну науку, що визначає шляхи ефективного співіснування  техносфери та біосфери.</a:t>
            </a:r>
            <a:endParaRPr lang="ru-RU" dirty="0"/>
          </a:p>
          <a:p>
            <a:r>
              <a:rPr lang="uk-UA" dirty="0" smtClean="0"/>
              <a:t>К32. </a:t>
            </a:r>
            <a:r>
              <a:rPr lang="uk-UA" dirty="0"/>
              <a:t>Розуміння принципів технологічних процесів виробництв, які  мають негативний вплив на довкілля, та здатність запропонувати заходи щодо зменшення цього впливу</a:t>
            </a:r>
            <a:r>
              <a:rPr lang="uk-UA" dirty="0" smtClean="0"/>
              <a:t>.</a:t>
            </a:r>
          </a:p>
          <a:p>
            <a:r>
              <a:rPr lang="uk-UA" dirty="0" smtClean="0"/>
              <a:t>К34. Знання основ нормування антропогенного навантаження на стан навколишнього середовища.</a:t>
            </a:r>
          </a:p>
          <a:p>
            <a:r>
              <a:rPr lang="uk-UA" dirty="0" smtClean="0"/>
              <a:t>К36. Знання принципів керування </a:t>
            </a:r>
            <a:r>
              <a:rPr lang="uk-UA" dirty="0" err="1" smtClean="0"/>
              <a:t>антропогенно</a:t>
            </a:r>
            <a:r>
              <a:rPr lang="uk-UA" dirty="0" smtClean="0"/>
              <a:t>-природними екосистемами та вміння аналізувати процеси, які відбуваються в  </a:t>
            </a:r>
            <a:r>
              <a:rPr lang="uk-UA" dirty="0" err="1" smtClean="0"/>
              <a:t>соціоекосистемах</a:t>
            </a:r>
            <a:r>
              <a:rPr lang="uk-UA" dirty="0" smtClean="0"/>
              <a:t> різного рівня складності.</a:t>
            </a:r>
          </a:p>
          <a:p>
            <a:r>
              <a:rPr lang="uk-UA" dirty="0" smtClean="0"/>
              <a:t>К37. Здатність використовувати економічні механізми використання, охорони та відтворення природних ресурсів.</a:t>
            </a:r>
          </a:p>
          <a:p>
            <a:r>
              <a:rPr lang="uk-UA" dirty="0" smtClean="0"/>
              <a:t>К38. Здатність визначати екологічну, економічну та соціальну ефективність природоохоронних заходів, економічних збитків забруднення довкілля та розмірів їх відшкодування.</a:t>
            </a:r>
          </a:p>
          <a:p>
            <a:r>
              <a:rPr lang="uk-UA" dirty="0" smtClean="0"/>
              <a:t>К41. Знати методику екологічного аудиту та  проводити оцінку впливу на навколишнє середовище господарської діяльності.</a:t>
            </a:r>
          </a:p>
          <a:p>
            <a:pPr marL="0" indent="0">
              <a:buNone/>
            </a:pPr>
            <a:endParaRPr lang="ru-RU" dirty="0"/>
          </a:p>
          <a:p>
            <a:pPr marL="0" indent="0">
              <a:buNone/>
            </a:pPr>
            <a:endParaRPr lang="ru-RU" dirty="0"/>
          </a:p>
          <a:p>
            <a:endParaRPr lang="ru-RU" sz="1600" dirty="0"/>
          </a:p>
          <a:p>
            <a:endParaRPr lang="ru-RU" sz="1600" dirty="0"/>
          </a:p>
          <a:p>
            <a:endParaRPr lang="ru-RU" sz="1600" dirty="0"/>
          </a:p>
          <a:p>
            <a:endParaRPr lang="ru-RU" sz="1600" dirty="0"/>
          </a:p>
          <a:p>
            <a:endParaRPr lang="uk-UA" sz="2800" b="1" dirty="0" smtClean="0"/>
          </a:p>
          <a:p>
            <a:endParaRPr lang="uk-UA" sz="2900" b="1" dirty="0" smtClean="0"/>
          </a:p>
          <a:p>
            <a:endParaRPr lang="uk-UA" sz="6000" b="1" dirty="0" smtClean="0"/>
          </a:p>
          <a:p>
            <a:endParaRPr lang="ru-RU" sz="6400" dirty="0"/>
          </a:p>
          <a:p>
            <a:pPr algn="ctr"/>
            <a:endParaRPr lang="ru-RU" sz="1700" dirty="0" smtClean="0"/>
          </a:p>
          <a:p>
            <a:pPr marL="0" indent="0">
              <a:buNone/>
            </a:pPr>
            <a:endParaRPr lang="ru-RU" sz="2400" dirty="0"/>
          </a:p>
          <a:p>
            <a:pPr marL="0" indent="0" algn="just">
              <a:buNone/>
            </a:pPr>
            <a:endParaRPr lang="uk-UA" sz="2000" dirty="0" smtClean="0">
              <a:cs typeface="Times New Roman" pitchFamily="18" charset="0"/>
            </a:endParaRPr>
          </a:p>
          <a:p>
            <a:pPr marL="0" indent="0" algn="just">
              <a:buNone/>
            </a:pPr>
            <a:endParaRPr lang="ru-RU" sz="2200" dirty="0">
              <a:cs typeface="Times New Roman" pitchFamily="18" charset="0"/>
            </a:endParaRPr>
          </a:p>
        </p:txBody>
      </p:sp>
      <p:pic>
        <p:nvPicPr>
          <p:cNvPr id="4099" name="Picture 3" descr="C:\Users\HOME\Desktop\images (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064" y="2092529"/>
            <a:ext cx="2619375" cy="1743075"/>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C:\Users\HOME\Desktop\images (5).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67744" y="2660450"/>
            <a:ext cx="3672408" cy="1836204"/>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descr="C:\Users\HOME\Desktop\images (3).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85172" y="2964066"/>
            <a:ext cx="2921636" cy="19442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86241597"/>
      </p:ext>
    </p:extLst>
  </p:cSld>
  <p:clrMapOvr>
    <a:masterClrMapping/>
  </p:clrMapOvr>
</p:sld>
</file>

<file path=ppt/theme/theme1.xml><?xml version="1.0" encoding="utf-8"?>
<a:theme xmlns:a="http://schemas.openxmlformats.org/drawingml/2006/main" name="Тема Office">
  <a:themeElements>
    <a:clrScheme name="Стандартна">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557</TotalTime>
  <Words>846</Words>
  <Application>Microsoft Office PowerPoint</Application>
  <PresentationFormat>Экран (4:3)</PresentationFormat>
  <Paragraphs>128</Paragraphs>
  <Slides>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6</vt:i4>
      </vt:variant>
    </vt:vector>
  </HeadingPairs>
  <TitlesOfParts>
    <vt:vector size="7" baseType="lpstr">
      <vt:lpstr>Тема Office</vt:lpstr>
      <vt:lpstr>         Дисципліна  «ОСНОВИ ЕКОЛОГІЧНОГО АУДИТУ» для студентів спеціальності 101 Екологія             Дисципліна «Основи екологічного аудиту» розкриває специфіку реалізації екологічного аудиту.         </vt:lpstr>
      <vt:lpstr>                   Мета курсу – формування знань теоретико-методичної бази екологічного аудиту як управлінського інструменту, методології, що ґрунтується на системному підході, за допомогою яких оцінюється  (за критеріями відповідності вимогам екологічного  законодавства, екологічних норм і стандартів, екологічної політики) і підвищується екологічна  ефективність управління підприємством, галуззю з метою збереження навколишнього середовища і забезпечення власної екологічної безпеки та  конкурентоспроможності.  Завдання курсу Теоретичні: вивчення методологічних засад екологічного аудиту; загальних вимог до проведення екологічного аудиту; типового змісту екологічної аудиторської оцінки зони господарської діяльності; нормативно-законодавчих актів про екологічний аудит; методичних аспектів проведення екологічного аудиту; особливостей проведення геоекологічного аудиту (екологічного аудиту територій) як нового науково-практичного виду діяльності по оцінці механізму коадаптації природних і господарських підсистем; процедури та методики здійснення геоекологічного аудиту; перспектив розвитку та впровадження геоекологічного аудиту; Практичні: оволодіння методикою проведення екологічного аудиту, процедурою та методикою здійснення геоекологічного аудиту; набуття умінь та навичок практичної реалізації екологічного аудиту, геоекологічного аудиту.    </vt:lpstr>
      <vt:lpstr>Презентация PowerPoint</vt:lpstr>
      <vt:lpstr>Презентация PowerPoint</vt:lpstr>
      <vt:lpstr>Презентация PowerPoint</vt:lpstr>
      <vt:lpstr>Презентация PowerPoint</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ВИЗНАЧЕННЯ ЕКОЛОГІЧНИХ РИЗИКІВ ВИКОРИСТАННЯ ПИТНОЇ ВОДИ ПІСЛЯ СЕЗОННОГО ХЛОРУВАННЯ ЗА ДОПОМОГОЮ МЕТОДІВ БІОТЕСТУВАННЯ</dc:title>
  <dc:creator>Пользователь</dc:creator>
  <cp:lastModifiedBy>HOME</cp:lastModifiedBy>
  <cp:revision>200</cp:revision>
  <dcterms:created xsi:type="dcterms:W3CDTF">2019-06-06T09:19:13Z</dcterms:created>
  <dcterms:modified xsi:type="dcterms:W3CDTF">2020-07-29T09:55:16Z</dcterms:modified>
</cp:coreProperties>
</file>